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517" r:id="rId2"/>
    <p:sldId id="540" r:id="rId3"/>
    <p:sldId id="518" r:id="rId4"/>
    <p:sldId id="519" r:id="rId5"/>
    <p:sldId id="520" r:id="rId6"/>
    <p:sldId id="521" r:id="rId7"/>
    <p:sldId id="522" r:id="rId8"/>
    <p:sldId id="523" r:id="rId9"/>
    <p:sldId id="524" r:id="rId10"/>
    <p:sldId id="525" r:id="rId11"/>
    <p:sldId id="526" r:id="rId12"/>
    <p:sldId id="527" r:id="rId13"/>
    <p:sldId id="528" r:id="rId14"/>
    <p:sldId id="529" r:id="rId15"/>
    <p:sldId id="530" r:id="rId16"/>
    <p:sldId id="542" r:id="rId17"/>
    <p:sldId id="543" r:id="rId18"/>
    <p:sldId id="544" r:id="rId19"/>
    <p:sldId id="545" r:id="rId20"/>
    <p:sldId id="546" r:id="rId21"/>
    <p:sldId id="547" r:id="rId22"/>
    <p:sldId id="537" r:id="rId23"/>
    <p:sldId id="548" r:id="rId24"/>
    <p:sldId id="549" r:id="rId2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a:srgbClr val="3A2F2E"/>
    <a:srgbClr val="630505"/>
    <a:srgbClr val="4D1C1B"/>
    <a:srgbClr val="008CB2"/>
    <a:srgbClr val="0038A8"/>
    <a:srgbClr val="002776"/>
    <a:srgbClr val="92D050"/>
    <a:srgbClr val="E73E01"/>
    <a:srgbClr val="DB17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39" autoAdjust="0"/>
  </p:normalViewPr>
  <p:slideViewPr>
    <p:cSldViewPr>
      <p:cViewPr varScale="1">
        <p:scale>
          <a:sx n="78" d="100"/>
          <a:sy n="78" d="100"/>
        </p:scale>
        <p:origin x="1522" y="58"/>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2CF0DD7-B5FF-448D-A8CD-D054F37DE594}" type="datetimeFigureOut">
              <a:rPr lang="en-US" smtClean="0"/>
              <a:t>5/31/2024</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B8556FA-A32A-4806-B18A-CCB0C6BE3AD6}" type="slidenum">
              <a:rPr lang="en-US" smtClean="0"/>
              <a:t>‹#›</a:t>
            </a:fld>
            <a:endParaRPr lang="en-US"/>
          </a:p>
        </p:txBody>
      </p:sp>
    </p:spTree>
    <p:extLst>
      <p:ext uri="{BB962C8B-B14F-4D97-AF65-F5344CB8AC3E}">
        <p14:creationId xmlns:p14="http://schemas.microsoft.com/office/powerpoint/2010/main" val="743556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EB10C3BF-ECB0-489F-B314-CB507064E6C4}" type="datetimeFigureOut">
              <a:rPr lang="en-US"/>
              <a:pPr>
                <a:defRPr/>
              </a:pPr>
              <a:t>5/31/2024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856D307B-0156-4A5F-B2EC-9D722360EEB4}" type="slidenum">
              <a:rPr lang="en-US"/>
              <a:pPr>
                <a:defRPr/>
              </a:pPr>
              <a:t>‹#›</a:t>
            </a:fld>
            <a:endParaRPr lang="en-US"/>
          </a:p>
        </p:txBody>
      </p:sp>
    </p:spTree>
    <p:extLst>
      <p:ext uri="{BB962C8B-B14F-4D97-AF65-F5344CB8AC3E}">
        <p14:creationId xmlns:p14="http://schemas.microsoft.com/office/powerpoint/2010/main" val="116758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dirty="0"/>
              <a:t>22/01/2015</a:t>
            </a:r>
          </a:p>
        </p:txBody>
      </p:sp>
    </p:spTree>
    <p:extLst>
      <p:ext uri="{BB962C8B-B14F-4D97-AF65-F5344CB8AC3E}">
        <p14:creationId xmlns:p14="http://schemas.microsoft.com/office/powerpoint/2010/main" val="174870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p:txBody>
          <a:bodyPr/>
          <a:lstStyle>
            <a:lvl1pPr>
              <a:defRPr/>
            </a:lvl1pPr>
          </a:lstStyle>
          <a:p>
            <a:pPr>
              <a:defRPr/>
            </a:pPr>
            <a:fld id="{7A7F1E79-8225-48A0-95BD-5254C3720E2D}"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90059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2FC2FE2F-7D45-439B-A76C-7ED3EBF3ADED}"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54605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05934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602802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644008" y="3933056"/>
            <a:ext cx="38877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z="1600" dirty="0">
              <a:solidFill>
                <a:srgbClr val="0D0D0D"/>
              </a:solidFill>
              <a:sym typeface="Arial" charset="0"/>
            </a:endParaRPr>
          </a:p>
          <a:p>
            <a:pPr>
              <a:defRPr/>
            </a:pPr>
            <a:r>
              <a:rPr lang="en-US" sz="1600" dirty="0">
                <a:solidFill>
                  <a:schemeClr val="tx1">
                    <a:lumMod val="85000"/>
                    <a:lumOff val="15000"/>
                  </a:schemeClr>
                </a:solidFill>
                <a:sym typeface="Arial" charset="0"/>
              </a:rPr>
              <a:t>https://www.bcss.fgov.be</a:t>
            </a:r>
            <a:endParaRPr lang="fr-BE" sz="1600" dirty="0">
              <a:solidFill>
                <a:schemeClr val="tx1">
                  <a:lumMod val="85000"/>
                  <a:lumOff val="15000"/>
                </a:schemeClr>
              </a:solidFill>
              <a:sym typeface="Arial" charset="0"/>
            </a:endParaRP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DC70997E-C732-4EF4-9679-8436FE3692AD}" type="slidenum">
              <a:rPr lang="en-GB"/>
              <a:pPr>
                <a:defRPr/>
              </a:pPr>
              <a:t>‹#›</a:t>
            </a:fld>
            <a:endParaRPr lang="en-GB"/>
          </a:p>
        </p:txBody>
      </p:sp>
    </p:spTree>
    <p:extLst>
      <p:ext uri="{BB962C8B-B14F-4D97-AF65-F5344CB8AC3E}">
        <p14:creationId xmlns:p14="http://schemas.microsoft.com/office/powerpoint/2010/main" val="3549366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B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Rectangle 4">
            <a:extLst>
              <a:ext uri="{FF2B5EF4-FFF2-40B4-BE49-F238E27FC236}">
                <a16:creationId xmlns:a16="http://schemas.microsoft.com/office/drawing/2014/main" id="{1AF2DEAA-CCC9-45E0-874F-76CE175A4910}"/>
              </a:ext>
            </a:extLst>
          </p:cNvPr>
          <p:cNvSpPr>
            <a:spLocks noGrp="1" noChangeArrowheads="1"/>
          </p:cNvSpPr>
          <p:nvPr>
            <p:ph type="dt" sz="half" idx="10"/>
          </p:nvPr>
        </p:nvSpPr>
        <p:spPr>
          <a:ln/>
        </p:spPr>
        <p:txBody>
          <a:bodyPr/>
          <a:lstStyle>
            <a:lvl1pPr>
              <a:defRPr/>
            </a:lvl1pPr>
          </a:lstStyle>
          <a:p>
            <a:pPr>
              <a:defRPr/>
            </a:pPr>
            <a:r>
              <a:rPr lang="en-US"/>
              <a:t>Présentation BCSS-19/09/2016</a:t>
            </a:r>
            <a:endParaRPr lang="fr-BE"/>
          </a:p>
        </p:txBody>
      </p:sp>
      <p:sp>
        <p:nvSpPr>
          <p:cNvPr id="5" name="Rectangle 5">
            <a:extLst>
              <a:ext uri="{FF2B5EF4-FFF2-40B4-BE49-F238E27FC236}">
                <a16:creationId xmlns:a16="http://schemas.microsoft.com/office/drawing/2014/main" id="{1F925447-27FC-4DBD-9C11-9598BE31DA9E}"/>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7220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0E78D618-CCCA-4683-B1B0-1FCF3626EFB7}"/>
              </a:ext>
            </a:extLst>
          </p:cNvPr>
          <p:cNvSpPr>
            <a:spLocks noChangeArrowheads="1"/>
          </p:cNvSpPr>
          <p:nvPr/>
        </p:nvSpPr>
        <p:spPr bwMode="auto">
          <a:xfrm>
            <a:off x="5148064" y="5157192"/>
            <a:ext cx="43561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SzPct val="100000"/>
            </a:pPr>
            <a:r>
              <a:rPr lang="fr-FR" altLang="en-US" sz="1400" dirty="0">
                <a:solidFill>
                  <a:srgbClr val="000000"/>
                </a:solidFill>
                <a:cs typeface="Arial" panose="020B0604020202020204" pitchFamily="34" charset="0"/>
                <a:sym typeface="Arial" panose="020B0604020202020204" pitchFamily="34" charset="0"/>
              </a:rPr>
              <a:t>Banque</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Carrefour</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de</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la</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Sécurité</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Sociale</a:t>
            </a:r>
          </a:p>
          <a:p>
            <a:pPr eaLnBrk="1" hangingPunct="1">
              <a:buSzPct val="100000"/>
            </a:pPr>
            <a:r>
              <a:rPr lang="fr-FR" altLang="en-US" sz="1400" dirty="0">
                <a:solidFill>
                  <a:srgbClr val="000000"/>
                </a:solidFill>
                <a:cs typeface="Arial" panose="020B0604020202020204" pitchFamily="34" charset="0"/>
                <a:sym typeface="Arial" panose="020B0604020202020204" pitchFamily="34" charset="0"/>
              </a:rPr>
              <a:t>Quai</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de</a:t>
            </a:r>
            <a:r>
              <a:rPr lang="fr-FR" altLang="en-US" sz="1400" b="1" dirty="0">
                <a:solidFill>
                  <a:srgbClr val="000000"/>
                </a:solidFill>
                <a:cs typeface="Arial" panose="020B0604020202020204" pitchFamily="34" charset="0"/>
                <a:sym typeface="Arial" panose="020B0604020202020204" pitchFamily="34" charset="0"/>
              </a:rPr>
              <a:t> </a:t>
            </a:r>
            <a:r>
              <a:rPr lang="fr-BE" altLang="en-US" sz="1400" dirty="0" err="1">
                <a:solidFill>
                  <a:srgbClr val="000000"/>
                </a:solidFill>
                <a:cs typeface="Arial" panose="020B0604020202020204" pitchFamily="34" charset="0"/>
                <a:sym typeface="Arial" panose="020B0604020202020204" pitchFamily="34" charset="0"/>
              </a:rPr>
              <a:t>Willebroeck</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38</a:t>
            </a:r>
          </a:p>
          <a:p>
            <a:pPr eaLnBrk="1" hangingPunct="1">
              <a:buSzPct val="100000"/>
            </a:pPr>
            <a:r>
              <a:rPr lang="fr-FR" altLang="en-US" sz="1400" dirty="0">
                <a:solidFill>
                  <a:srgbClr val="000000"/>
                </a:solidFill>
                <a:cs typeface="Arial" panose="020B0604020202020204" pitchFamily="34" charset="0"/>
                <a:sym typeface="Arial" panose="020B0604020202020204" pitchFamily="34" charset="0"/>
              </a:rPr>
              <a:t>B-1000</a:t>
            </a:r>
            <a:r>
              <a:rPr lang="fr-FR" altLang="en-US" sz="1400" b="1" dirty="0">
                <a:solidFill>
                  <a:srgbClr val="000000"/>
                </a:solidFill>
                <a:cs typeface="Arial" panose="020B0604020202020204" pitchFamily="34" charset="0"/>
                <a:sym typeface="Arial" panose="020B0604020202020204" pitchFamily="34" charset="0"/>
              </a:rPr>
              <a:t>   </a:t>
            </a:r>
            <a:r>
              <a:rPr lang="fr-FR" altLang="en-US" sz="1400" dirty="0">
                <a:solidFill>
                  <a:srgbClr val="000000"/>
                </a:solidFill>
                <a:cs typeface="Arial" panose="020B0604020202020204" pitchFamily="34" charset="0"/>
                <a:sym typeface="Arial" panose="020B0604020202020204" pitchFamily="34" charset="0"/>
              </a:rPr>
              <a:t>BRUXELLES</a:t>
            </a:r>
            <a:endParaRPr lang="fr-BE" altLang="en-US" sz="1200" dirty="0">
              <a:solidFill>
                <a:srgbClr val="000000"/>
              </a:solidFill>
              <a:cs typeface="Arial" panose="020B0604020202020204" pitchFamily="34" charset="0"/>
              <a:sym typeface="Arial" panose="020B0604020202020204" pitchFamily="34" charset="0"/>
            </a:endParaRPr>
          </a:p>
          <a:p>
            <a:pPr eaLnBrk="1" hangingPunct="1">
              <a:buSzPct val="100000"/>
            </a:pPr>
            <a:endParaRPr lang="fr-BE" altLang="en-US" sz="1200" dirty="0">
              <a:solidFill>
                <a:srgbClr val="000000"/>
              </a:solidFill>
              <a:cs typeface="Arial" panose="020B0604020202020204" pitchFamily="34" charset="0"/>
              <a:sym typeface="Arial" panose="020B0604020202020204" pitchFamily="34" charset="0"/>
            </a:endParaRPr>
          </a:p>
        </p:txBody>
      </p:sp>
      <p:sp>
        <p:nvSpPr>
          <p:cNvPr id="2" name="Title 1"/>
          <p:cNvSpPr>
            <a:spLocks noGrp="1"/>
          </p:cNvSpPr>
          <p:nvPr>
            <p:ph type="ctrTitle"/>
          </p:nvPr>
        </p:nvSpPr>
        <p:spPr>
          <a:xfrm>
            <a:off x="685800" y="2319015"/>
            <a:ext cx="7772400" cy="1470025"/>
          </a:xfrm>
        </p:spPr>
        <p:txBody>
          <a:bodyPr/>
          <a:lstStyle/>
          <a:p>
            <a:br>
              <a:rPr lang="en-US" dirty="0"/>
            </a:br>
            <a:br>
              <a:rPr lang="en-US" dirty="0"/>
            </a:br>
            <a:r>
              <a:rPr lang="en-US" dirty="0" err="1"/>
              <a:t>Handiservice</a:t>
            </a:r>
            <a:r>
              <a:rPr lang="en-US" dirty="0"/>
              <a:t>/</a:t>
            </a:r>
            <a:r>
              <a:rPr lang="en-US" dirty="0" err="1"/>
              <a:t>Handiflux</a:t>
            </a:r>
            <a:br>
              <a:rPr lang="en-US" dirty="0"/>
            </a:br>
            <a:endParaRPr lang="en-US" dirty="0"/>
          </a:p>
        </p:txBody>
      </p:sp>
    </p:spTree>
    <p:extLst>
      <p:ext uri="{BB962C8B-B14F-4D97-AF65-F5344CB8AC3E}">
        <p14:creationId xmlns:p14="http://schemas.microsoft.com/office/powerpoint/2010/main" val="860383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3.4. Contenu du service: statut de la reconnaissance</a:t>
            </a:r>
          </a:p>
          <a:p>
            <a:pPr>
              <a:buFontTx/>
              <a:buChar char="-"/>
            </a:pPr>
            <a:r>
              <a:rPr lang="fr-BE" dirty="0"/>
              <a:t>Date de la décision</a:t>
            </a:r>
          </a:p>
          <a:p>
            <a:pPr>
              <a:buFontTx/>
              <a:buChar char="-"/>
            </a:pPr>
            <a:r>
              <a:rPr lang="fr-BE" dirty="0"/>
              <a:t>Période de la reconnaissance </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fld id="{800478BB-6FFF-4714-9B56-7EC0ACAE383A}" type="slidenum">
              <a:rPr lang="en-US" altLang="fr-FR" smtClean="0"/>
              <a:pPr/>
              <a:t>10</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143950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lstStyle/>
          <a:p>
            <a:pPr marL="0" indent="0">
              <a:buNone/>
            </a:pPr>
            <a:r>
              <a:rPr lang="fr-BE" b="1" u="sng" dirty="0">
                <a:solidFill>
                  <a:srgbClr val="002060"/>
                </a:solidFill>
              </a:rPr>
              <a:t>3.5. Contenu du service: Handicaps spécifiques</a:t>
            </a:r>
          </a:p>
          <a:p>
            <a:pPr marL="0" indent="0">
              <a:buNone/>
            </a:pPr>
            <a:r>
              <a:rPr lang="fr-BE" dirty="0"/>
              <a:t>Indicateurs:</a:t>
            </a:r>
          </a:p>
          <a:p>
            <a:pPr>
              <a:buFontTx/>
              <a:buChar char="-"/>
            </a:pPr>
            <a:r>
              <a:rPr lang="fr-BE" dirty="0"/>
              <a:t>Invalidité des membres inférieurs (à 50%)</a:t>
            </a:r>
          </a:p>
          <a:p>
            <a:pPr>
              <a:buFontTx/>
              <a:buChar char="-"/>
            </a:pPr>
            <a:r>
              <a:rPr lang="fr-BE" dirty="0"/>
              <a:t>Cécité complète</a:t>
            </a:r>
          </a:p>
          <a:p>
            <a:pPr>
              <a:buFontTx/>
              <a:buChar char="-"/>
            </a:pPr>
            <a:r>
              <a:rPr lang="fr-BE" dirty="0"/>
              <a:t>Amputation des membres inférieurs</a:t>
            </a:r>
          </a:p>
          <a:p>
            <a:pPr>
              <a:buFontTx/>
              <a:buChar char="-"/>
            </a:pPr>
            <a:r>
              <a:rPr lang="fr-BE" dirty="0"/>
              <a:t>Paralysie des membres supérieurs</a:t>
            </a:r>
          </a:p>
          <a:p>
            <a:pPr>
              <a:buFont typeface="Symbol" panose="05050102010706020507" pitchFamily="18" charset="2"/>
              <a:buChar char="Þ"/>
            </a:pPr>
            <a:r>
              <a:rPr lang="fr-BE" sz="2000" dirty="0"/>
              <a:t>A l’origine : TVA réduite à l’achat d’un véhicule, pas de taxe de circulation, ni de taxe de mise en circulation</a:t>
            </a:r>
          </a:p>
          <a:p>
            <a:pPr>
              <a:buFont typeface="Symbol" panose="05050102010706020507" pitchFamily="18" charset="2"/>
              <a:buChar char="Þ"/>
            </a:pPr>
            <a:r>
              <a:rPr lang="fr-BE" sz="2000" dirty="0"/>
              <a:t>Pour les institutions sociales : précise le type de handicap</a:t>
            </a:r>
          </a:p>
          <a:p>
            <a:pPr marL="457200" lvl="1" indent="0">
              <a:buNone/>
            </a:pPr>
            <a:endParaRPr lang="fr-BE" dirty="0"/>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11</a:t>
            </a:fld>
            <a:endParaRPr lang="en-US" altLang="fr-FR" dirty="0"/>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132790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3.6. Contenu du service: reconnaissance de l’enfant</a:t>
            </a:r>
          </a:p>
          <a:p>
            <a:pPr>
              <a:buFontTx/>
              <a:buChar char="-"/>
            </a:pPr>
            <a:r>
              <a:rPr lang="fr-BE" dirty="0"/>
              <a:t>Indicateur sur la faculté de suivre des cours</a:t>
            </a:r>
          </a:p>
          <a:p>
            <a:pPr>
              <a:buFontTx/>
              <a:buChar char="-"/>
            </a:pPr>
            <a:r>
              <a:rPr lang="fr-BE" dirty="0"/>
              <a:t>Pilier 1 : impact sur le plan physique ou mental =&gt; 0 à 6 points</a:t>
            </a:r>
          </a:p>
          <a:p>
            <a:pPr>
              <a:buFontTx/>
              <a:buChar char="-"/>
            </a:pPr>
            <a:r>
              <a:rPr lang="fr-BE" dirty="0"/>
              <a:t>Pilier 2 : impact sur l’activité de l’enfant et sa participation à la vie sociale =&gt; 0 à 12 points</a:t>
            </a:r>
          </a:p>
          <a:p>
            <a:pPr>
              <a:buFontTx/>
              <a:buChar char="-"/>
            </a:pPr>
            <a:r>
              <a:rPr lang="fr-BE" dirty="0"/>
              <a:t>Pilier 3 : impact sur l’environnement familial =&gt; 0 à 18 points</a:t>
            </a:r>
          </a:p>
          <a:p>
            <a:pPr>
              <a:buFontTx/>
              <a:buChar char="-"/>
            </a:pPr>
            <a:r>
              <a:rPr lang="fr-BE" dirty="0"/>
              <a:t>Total des points de piliers</a:t>
            </a:r>
          </a:p>
          <a:p>
            <a:pPr>
              <a:buFontTx/>
              <a:buChar char="-"/>
            </a:pPr>
            <a:r>
              <a:rPr lang="fr-BE" dirty="0"/>
              <a:t>Indicateur de pathologie infantile =&gt; pertinent pour l’intervention majorée</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12</a:t>
            </a:fld>
            <a:endParaRPr lang="en-US" altLang="fr-FR"/>
          </a:p>
        </p:txBody>
      </p:sp>
      <p:sp>
        <p:nvSpPr>
          <p:cNvPr id="10"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846477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3.7. Contenu du service: reconnaissance de l’adulte</a:t>
            </a:r>
          </a:p>
          <a:p>
            <a:pPr>
              <a:buFontTx/>
              <a:buChar char="-"/>
            </a:pPr>
            <a:r>
              <a:rPr lang="fr-BE" dirty="0"/>
              <a:t>Critère 1 : possibilité de déplacement =&gt; 0 à 3 points</a:t>
            </a:r>
          </a:p>
          <a:p>
            <a:pPr>
              <a:buFontTx/>
              <a:buChar char="-"/>
            </a:pPr>
            <a:r>
              <a:rPr lang="fr-BE" dirty="0"/>
              <a:t>Critère 2 : s’alimenter ou préparer des aliments =&gt; 0 à 3 points</a:t>
            </a:r>
          </a:p>
          <a:p>
            <a:pPr>
              <a:buFontTx/>
              <a:buChar char="-"/>
            </a:pPr>
            <a:r>
              <a:rPr lang="fr-BE" dirty="0"/>
              <a:t>Critère 3 : hygiène personnelle et s’habiller =&gt; 0 à 3 points</a:t>
            </a:r>
          </a:p>
          <a:p>
            <a:pPr>
              <a:buFontTx/>
              <a:buChar char="-"/>
            </a:pPr>
            <a:r>
              <a:rPr lang="fr-BE" dirty="0"/>
              <a:t>Critère 4 : entretien du logement et tâches ménagères =&gt; 0 à 3 </a:t>
            </a:r>
            <a:r>
              <a:rPr lang="fr-BE" sz="2400" dirty="0"/>
              <a:t>points</a:t>
            </a:r>
          </a:p>
          <a:p>
            <a:pPr>
              <a:buFontTx/>
              <a:buChar char="-"/>
            </a:pPr>
            <a:r>
              <a:rPr lang="fr-BE" dirty="0"/>
              <a:t>Critère 5 : vivre sans surveillance =&gt; 0 à 3 points</a:t>
            </a:r>
          </a:p>
          <a:p>
            <a:pPr>
              <a:buFontTx/>
              <a:buChar char="-"/>
            </a:pPr>
            <a:r>
              <a:rPr lang="fr-BE" dirty="0"/>
              <a:t>Critère 6 : communication et contact social =&gt; 0 à 3 points</a:t>
            </a:r>
          </a:p>
          <a:p>
            <a:pPr>
              <a:buFontTx/>
              <a:buChar char="-"/>
            </a:pPr>
            <a:r>
              <a:rPr lang="fr-BE" dirty="0"/>
              <a:t>Total des points</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13</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1381647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3.8. Contenu du service: reconnaissance de l’adulte</a:t>
            </a:r>
          </a:p>
          <a:p>
            <a:pPr marL="0" indent="0">
              <a:buNone/>
            </a:pPr>
            <a:r>
              <a:rPr lang="fr-BE" b="1" dirty="0">
                <a:solidFill>
                  <a:srgbClr val="FF0000"/>
                </a:solidFill>
              </a:rPr>
              <a:t>Ancienne législation</a:t>
            </a:r>
          </a:p>
          <a:p>
            <a:pPr>
              <a:buFontTx/>
              <a:buChar char="-"/>
            </a:pPr>
            <a:r>
              <a:rPr lang="fr-BE" dirty="0"/>
              <a:t>Pourcentage d’incapacité mentale</a:t>
            </a:r>
          </a:p>
          <a:p>
            <a:pPr>
              <a:buFontTx/>
              <a:buChar char="-"/>
            </a:pPr>
            <a:r>
              <a:rPr lang="fr-BE" dirty="0"/>
              <a:t>Pourcentage d’incapacité physique</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14</a:t>
            </a:fld>
            <a:endParaRPr lang="en-US" altLang="fr-FR" dirty="0"/>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2645307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lstStyle/>
          <a:p>
            <a:pPr marL="0" indent="0">
              <a:buNone/>
            </a:pPr>
            <a:r>
              <a:rPr lang="fr-BE" b="1" u="sng" dirty="0">
                <a:solidFill>
                  <a:srgbClr val="002060"/>
                </a:solidFill>
              </a:rPr>
              <a:t>3.9. Contenu du service: Droits</a:t>
            </a:r>
          </a:p>
          <a:p>
            <a:pPr marL="0" indent="0">
              <a:buNone/>
            </a:pPr>
            <a:r>
              <a:rPr lang="fr-BE" b="1" dirty="0">
                <a:solidFill>
                  <a:srgbClr val="FF0000"/>
                </a:solidFill>
              </a:rPr>
              <a:t>Droits liés à la décision en cours à la date de référence</a:t>
            </a:r>
          </a:p>
          <a:p>
            <a:pPr>
              <a:buFontTx/>
              <a:buChar char="-"/>
            </a:pPr>
            <a:r>
              <a:rPr lang="fr-BE" sz="2000" dirty="0"/>
              <a:t>Période de droit en cours (peut être clôturée et suivie d’une nouvelle période)</a:t>
            </a:r>
          </a:p>
          <a:p>
            <a:pPr>
              <a:buFontTx/>
              <a:buChar char="-"/>
            </a:pPr>
            <a:r>
              <a:rPr lang="fr-BE" sz="2000" dirty="0"/>
              <a:t>Total théorique du montant mensuel = ARR + AI, ou montant ARR, AI ou AAPA unique</a:t>
            </a:r>
          </a:p>
          <a:p>
            <a:pPr>
              <a:buFontTx/>
              <a:buChar char="-"/>
            </a:pPr>
            <a:r>
              <a:rPr lang="fr-BE" sz="2000" dirty="0"/>
              <a:t>Montant mensuel de l’AI  : en cas de cumul entre l’ARR et l’AI; ce montant permet de calculer celui de l’ARR.</a:t>
            </a:r>
          </a:p>
          <a:p>
            <a:pPr>
              <a:buFontTx/>
              <a:buChar char="-"/>
            </a:pPr>
            <a:r>
              <a:rPr lang="fr-BE" sz="2000" dirty="0"/>
              <a:t>Législation : ARR/AI, AAPA + allocations des anciennes législations</a:t>
            </a:r>
          </a:p>
          <a:p>
            <a:pPr>
              <a:buFontTx/>
              <a:buChar char="-"/>
            </a:pPr>
            <a:r>
              <a:rPr lang="fr-BE" sz="2000" dirty="0"/>
              <a:t>Catégorie ARR = situation familiale</a:t>
            </a:r>
          </a:p>
          <a:p>
            <a:pPr>
              <a:buFontTx/>
              <a:buChar char="-"/>
            </a:pPr>
            <a:r>
              <a:rPr lang="fr-BE" sz="2000" dirty="0"/>
              <a:t>Catégorie AI/ AAPA = codes de 0 à 5 (si &lt; 7 points = pas d’allocation) + concorde avec le total des points de la reconnaissance adulte</a:t>
            </a:r>
          </a:p>
          <a:p>
            <a:pPr>
              <a:buFontTx/>
              <a:buChar char="-"/>
            </a:pPr>
            <a:r>
              <a:rPr lang="fr-BE" sz="2000" dirty="0"/>
              <a:t>Catégorie ancienne législation</a:t>
            </a:r>
          </a:p>
          <a:p>
            <a:pPr>
              <a:buFontTx/>
              <a:buChar char="-"/>
            </a:pPr>
            <a:r>
              <a:rPr lang="fr-BE" sz="2000" dirty="0"/>
              <a:t>Indicateur d’exonération des revenus du partenaire</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15</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3097367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a:bodyPr>
          <a:lstStyle/>
          <a:p>
            <a:pPr marL="0" indent="0">
              <a:buNone/>
            </a:pPr>
            <a:r>
              <a:rPr lang="fr-FR" b="1" u="sng" dirty="0">
                <a:solidFill>
                  <a:srgbClr val="002060"/>
                </a:solidFill>
              </a:rPr>
              <a:t>3.10. Contenu du service: paiements</a:t>
            </a:r>
          </a:p>
          <a:p>
            <a:pPr marL="0" indent="0">
              <a:buNone/>
            </a:pPr>
            <a:r>
              <a:rPr lang="fr-FR" b="1" dirty="0">
                <a:solidFill>
                  <a:srgbClr val="FF0000"/>
                </a:solidFill>
              </a:rPr>
              <a:t>= Montant réellement perçu (attention en cas de récupération ou de paiements de plusieurs mois en une fois)</a:t>
            </a:r>
          </a:p>
          <a:p>
            <a:pPr>
              <a:buFontTx/>
              <a:buChar char="-"/>
            </a:pPr>
            <a:r>
              <a:rPr lang="fr-BE" sz="2000" dirty="0"/>
              <a:t>Mois du paiement</a:t>
            </a:r>
          </a:p>
          <a:p>
            <a:pPr>
              <a:buFontTx/>
              <a:buChar char="-"/>
            </a:pPr>
            <a:r>
              <a:rPr lang="fr-BE" sz="2000" dirty="0"/>
              <a:t>Montant versé</a:t>
            </a:r>
          </a:p>
          <a:p>
            <a:pPr>
              <a:buFontTx/>
              <a:buChar char="-"/>
            </a:pPr>
            <a:r>
              <a:rPr lang="fr-BE" sz="2000" dirty="0"/>
              <a:t>Indicateur de suspension (partielle ou totale)</a:t>
            </a:r>
          </a:p>
          <a:p>
            <a:pPr marL="0" indent="0">
              <a:buNone/>
            </a:pPr>
            <a:endParaRPr lang="fr-BE" sz="2000" dirty="0"/>
          </a:p>
          <a:p>
            <a:pPr>
              <a:buFontTx/>
              <a:buChar char="-"/>
            </a:pPr>
            <a:endParaRPr lang="fr-BE" sz="2000" dirty="0"/>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16</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1943864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a:bodyPr>
          <a:lstStyle/>
          <a:p>
            <a:pPr marL="0" indent="0">
              <a:buFont typeface="Wingdings" panose="05000000000000000000" pitchFamily="2" charset="2"/>
              <a:buNone/>
            </a:pPr>
            <a:r>
              <a:rPr lang="fr-BE" b="1" u="sng" kern="0" dirty="0">
                <a:solidFill>
                  <a:srgbClr val="002060"/>
                </a:solidFill>
              </a:rPr>
              <a:t>3.11. Contenu du service: carte sociale</a:t>
            </a:r>
          </a:p>
          <a:p>
            <a:pPr marL="0" indent="0">
              <a:buFont typeface="Wingdings" panose="05000000000000000000" pitchFamily="2" charset="2"/>
              <a:buNone/>
            </a:pPr>
            <a:r>
              <a:rPr lang="fr-BE" b="1" kern="0" dirty="0">
                <a:solidFill>
                  <a:srgbClr val="FF0000"/>
                </a:solidFill>
              </a:rPr>
              <a:t>Reste une compétence fédérale même si la reconnaissance est transférée vers d’autres régions</a:t>
            </a:r>
          </a:p>
          <a:p>
            <a:pPr>
              <a:buFontTx/>
              <a:buChar char="-"/>
            </a:pPr>
            <a:r>
              <a:rPr lang="fr-FR" sz="2000" dirty="0"/>
              <a:t>Date de la délivrance de la carte</a:t>
            </a:r>
          </a:p>
          <a:p>
            <a:pPr>
              <a:buFontTx/>
              <a:buChar char="-"/>
            </a:pPr>
            <a:r>
              <a:rPr lang="fr-BE" sz="2000" kern="0" dirty="0"/>
              <a:t>Date de fin</a:t>
            </a:r>
          </a:p>
          <a:p>
            <a:pPr>
              <a:buFontTx/>
              <a:buChar char="-"/>
            </a:pPr>
            <a:r>
              <a:rPr lang="fr-BE" sz="2000" kern="0" dirty="0"/>
              <a:t>Numéro de la carte</a:t>
            </a:r>
          </a:p>
          <a:p>
            <a:pPr>
              <a:buFontTx/>
              <a:buChar char="-"/>
            </a:pPr>
            <a:r>
              <a:rPr lang="fr-BE" sz="2000" kern="0" dirty="0"/>
              <a:t>2 Types de carte (carte de réduction des transports publics/ carte de parking)</a:t>
            </a:r>
          </a:p>
          <a:p>
            <a:pPr marL="0" indent="0">
              <a:buNone/>
            </a:pPr>
            <a:endParaRPr lang="fr-BE" sz="2000" kern="0" dirty="0"/>
          </a:p>
          <a:p>
            <a:pPr marL="0" indent="0">
              <a:buNone/>
            </a:pPr>
            <a:endParaRPr lang="fr-BE" sz="2000" dirty="0"/>
          </a:p>
          <a:p>
            <a:pPr>
              <a:buFontTx/>
              <a:buChar char="-"/>
            </a:pPr>
            <a:endParaRPr lang="fr-BE" sz="2000" dirty="0"/>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17</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688249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	</a:t>
            </a:r>
            <a:r>
              <a:rPr lang="en-US" dirty="0" err="1"/>
              <a:t>Demandes</a:t>
            </a:r>
            <a:r>
              <a:rPr lang="en-US" dirty="0"/>
              <a:t> </a:t>
            </a:r>
            <a:r>
              <a:rPr lang="en-US" dirty="0" err="1"/>
              <a:t>exprimées</a:t>
            </a:r>
            <a:endParaRPr lang="en-US" dirty="0"/>
          </a:p>
        </p:txBody>
      </p:sp>
      <p:sp>
        <p:nvSpPr>
          <p:cNvPr id="3" name="Content Placeholder 2"/>
          <p:cNvSpPr>
            <a:spLocks noGrp="1"/>
          </p:cNvSpPr>
          <p:nvPr>
            <p:ph idx="1"/>
          </p:nvPr>
        </p:nvSpPr>
        <p:spPr/>
        <p:txBody>
          <a:bodyPr/>
          <a:lstStyle/>
          <a:p>
            <a:pPr>
              <a:buFontTx/>
              <a:buChar char="-"/>
            </a:pPr>
            <a:r>
              <a:rPr lang="fr-BE" kern="0" dirty="0"/>
              <a:t>Demande d’obtenir des mutations de la DGPH lors d’une évolution : proposition en cours de finalisation par la BCSS</a:t>
            </a:r>
          </a:p>
          <a:p>
            <a:pPr>
              <a:buFontTx/>
              <a:buChar char="-"/>
            </a:pPr>
            <a:r>
              <a:rPr lang="fr-BE" kern="0" dirty="0"/>
              <a:t>Affiner les raisons d’un refus d’octroi. En cas de reconnaissance refusée par exemple pour un dossier administratif incomplet, il est intéressant que l’assistant social du CPAS ou de la mutualité soit au courant.</a:t>
            </a:r>
          </a:p>
          <a:p>
            <a:pPr>
              <a:buFontTx/>
              <a:buChar char="-"/>
            </a:pPr>
            <a:r>
              <a:rPr lang="fr-BE" kern="0" dirty="0"/>
              <a:t>Possibilité de consulter une carte de parking sur base de son numéro</a:t>
            </a:r>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18</a:t>
            </a:fld>
            <a:endParaRPr lang="en-GB" dirty="0"/>
          </a:p>
        </p:txBody>
      </p:sp>
    </p:spTree>
    <p:extLst>
      <p:ext uri="{BB962C8B-B14F-4D97-AF65-F5344CB8AC3E}">
        <p14:creationId xmlns:p14="http://schemas.microsoft.com/office/powerpoint/2010/main" val="23321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5.	Situation des </a:t>
            </a:r>
            <a:r>
              <a:rPr lang="en-US" dirty="0" err="1"/>
              <a:t>mutualités</a:t>
            </a:r>
            <a:endParaRPr lang="en-US" dirty="0"/>
          </a:p>
        </p:txBody>
      </p:sp>
      <p:sp>
        <p:nvSpPr>
          <p:cNvPr id="3" name="Content Placeholder 2"/>
          <p:cNvSpPr>
            <a:spLocks noGrp="1"/>
          </p:cNvSpPr>
          <p:nvPr>
            <p:ph idx="1"/>
          </p:nvPr>
        </p:nvSpPr>
        <p:spPr/>
        <p:txBody>
          <a:bodyPr/>
          <a:lstStyle/>
          <a:p>
            <a:pPr>
              <a:buFontTx/>
              <a:buChar char="-"/>
            </a:pPr>
            <a:r>
              <a:rPr lang="fr-BE" kern="0" dirty="0"/>
              <a:t>Autorisation du Comité sectoriel OK pour l’assurance obligatoire et des assistants sociaux.</a:t>
            </a:r>
          </a:p>
          <a:p>
            <a:pPr>
              <a:buFontTx/>
              <a:buChar char="-"/>
            </a:pPr>
            <a:r>
              <a:rPr lang="fr-BE" kern="0" dirty="0"/>
              <a:t>Utilisation du service en ligne (ex. au guichet) et en batch (fichiers la nuit)</a:t>
            </a:r>
          </a:p>
          <a:p>
            <a:pPr>
              <a:buFontTx/>
              <a:buChar char="-"/>
            </a:pPr>
            <a:r>
              <a:rPr lang="fr-BE" kern="0" dirty="0" err="1"/>
              <a:t>Paramétrisation</a:t>
            </a:r>
            <a:r>
              <a:rPr lang="fr-BE" kern="0" dirty="0"/>
              <a:t> BCSS : OK</a:t>
            </a:r>
          </a:p>
          <a:p>
            <a:pPr>
              <a:buFontTx/>
              <a:buChar char="-"/>
            </a:pPr>
            <a:r>
              <a:rPr lang="fr-BE" kern="0" dirty="0"/>
              <a:t>Développements au sein du secteur des mutualités en cours.</a:t>
            </a:r>
          </a:p>
          <a:p>
            <a:pPr>
              <a:buFontTx/>
              <a:buChar char="-"/>
            </a:pPr>
            <a:r>
              <a:rPr lang="fr-BE" kern="0" dirty="0"/>
              <a:t>Demande des mutualités de recevoir des mutations afin d’éviter de décharger l’intégralité de leur fichier pour pouvoir suivre l’évolution des handicaps parmi leurs membres.</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19</a:t>
            </a:fld>
            <a:endParaRPr lang="en-GB" dirty="0"/>
          </a:p>
        </p:txBody>
      </p:sp>
    </p:spTree>
    <p:extLst>
      <p:ext uri="{BB962C8B-B14F-4D97-AF65-F5344CB8AC3E}">
        <p14:creationId xmlns:p14="http://schemas.microsoft.com/office/powerpoint/2010/main" val="1508703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en-US" dirty="0" err="1"/>
              <a:t>Sommaire</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a:t>
            </a:fld>
            <a:endParaRPr lang="en-GB" dirty="0"/>
          </a:p>
        </p:txBody>
      </p:sp>
    </p:spTree>
    <p:extLst>
      <p:ext uri="{BB962C8B-B14F-4D97-AF65-F5344CB8AC3E}">
        <p14:creationId xmlns:p14="http://schemas.microsoft.com/office/powerpoint/2010/main" val="3957175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t>6.	Demandes de la DGPH</a:t>
            </a:r>
            <a:endParaRPr lang="en-US" dirty="0"/>
          </a:p>
        </p:txBody>
      </p:sp>
      <p:sp>
        <p:nvSpPr>
          <p:cNvPr id="3" name="Content Placeholder 2"/>
          <p:cNvSpPr>
            <a:spLocks noGrp="1"/>
          </p:cNvSpPr>
          <p:nvPr>
            <p:ph idx="1"/>
          </p:nvPr>
        </p:nvSpPr>
        <p:spPr/>
        <p:txBody>
          <a:bodyPr/>
          <a:lstStyle/>
          <a:p>
            <a:pPr>
              <a:buFontTx/>
              <a:buChar char="-"/>
            </a:pPr>
            <a:r>
              <a:rPr lang="fr-BE" kern="0" dirty="0"/>
              <a:t>Problème signalé par la DGPH / solutions :</a:t>
            </a:r>
          </a:p>
          <a:p>
            <a:pPr marL="717550" indent="-358775">
              <a:buNone/>
            </a:pPr>
            <a:r>
              <a:rPr lang="fr-BE" kern="0" dirty="0"/>
              <a:t>-&gt; Certaines entités (ex. CPAS) demandent des attestations papiers alors qu’elles disposent de </a:t>
            </a:r>
            <a:r>
              <a:rPr lang="fr-BE" kern="0" dirty="0" err="1"/>
              <a:t>Handiflux</a:t>
            </a:r>
            <a:r>
              <a:rPr lang="fr-BE" kern="0" dirty="0"/>
              <a:t>/</a:t>
            </a:r>
            <a:r>
              <a:rPr lang="fr-BE" kern="0" dirty="0" err="1"/>
              <a:t>Handiservice</a:t>
            </a:r>
            <a:r>
              <a:rPr lang="fr-BE" kern="0" dirty="0"/>
              <a:t>. Les informations demandées sont par ailleurs restituées dans le service. =&gt; communiquer l’identité de ces entités =&gt; prises de contact avec elles et leur institution de tutelle</a:t>
            </a:r>
          </a:p>
          <a:p>
            <a:pPr marL="717550" indent="-358775">
              <a:buNone/>
            </a:pPr>
            <a:r>
              <a:rPr lang="fr-BE" kern="0" dirty="0"/>
              <a:t>-&gt; Certaines entités (ex. SWL) demandent des attestations papiers mais ne disposent pas de </a:t>
            </a:r>
            <a:r>
              <a:rPr lang="fr-BE" kern="0" dirty="0" err="1"/>
              <a:t>Handiflux</a:t>
            </a:r>
            <a:r>
              <a:rPr lang="fr-BE" kern="0" dirty="0"/>
              <a:t>/</a:t>
            </a:r>
            <a:r>
              <a:rPr lang="fr-BE" kern="0" dirty="0" err="1"/>
              <a:t>Handiservice</a:t>
            </a:r>
            <a:r>
              <a:rPr lang="fr-BE" kern="0" dirty="0"/>
              <a:t>. Prise de contact avec elles et recherche d’une solution en vue de la mise en place d’échanges automatisés.</a:t>
            </a:r>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20</a:t>
            </a:fld>
            <a:endParaRPr lang="en-GB" dirty="0"/>
          </a:p>
        </p:txBody>
      </p:sp>
    </p:spTree>
    <p:extLst>
      <p:ext uri="{BB962C8B-B14F-4D97-AF65-F5344CB8AC3E}">
        <p14:creationId xmlns:p14="http://schemas.microsoft.com/office/powerpoint/2010/main" val="739745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a:t>
            </a:r>
            <a:r>
              <a:rPr lang="en-US" dirty="0" err="1"/>
              <a:t>Utilisation</a:t>
            </a:r>
            <a:r>
              <a:rPr lang="en-US" dirty="0"/>
              <a:t> du service</a:t>
            </a:r>
          </a:p>
        </p:txBody>
      </p:sp>
      <p:sp>
        <p:nvSpPr>
          <p:cNvPr id="3" name="Content Placeholder 2"/>
          <p:cNvSpPr>
            <a:spLocks noGrp="1"/>
          </p:cNvSpPr>
          <p:nvPr>
            <p:ph idx="1"/>
          </p:nvPr>
        </p:nvSpPr>
        <p:spPr/>
        <p:txBody>
          <a:bodyPr/>
          <a:lstStyle/>
          <a:p>
            <a:r>
              <a:rPr lang="fr-BE" kern="0" dirty="0"/>
              <a:t>Service souvent demandé </a:t>
            </a:r>
            <a:r>
              <a:rPr lang="fr-BE" dirty="0"/>
              <a:t>:</a:t>
            </a:r>
            <a:br>
              <a:rPr lang="fr-BE" dirty="0"/>
            </a:br>
            <a:r>
              <a:rPr lang="fr-BE" dirty="0">
                <a:solidFill>
                  <a:srgbClr val="FF0000"/>
                </a:solidFill>
                <a:sym typeface="Wingdings" panose="05000000000000000000" pitchFamily="2" charset="2"/>
              </a:rPr>
              <a:t></a:t>
            </a:r>
            <a:r>
              <a:rPr lang="fr-BE" dirty="0">
                <a:sym typeface="Wingdings" panose="05000000000000000000" pitchFamily="2" charset="2"/>
              </a:rPr>
              <a:t> </a:t>
            </a:r>
            <a:r>
              <a:rPr lang="fr-BE" dirty="0">
                <a:solidFill>
                  <a:srgbClr val="FF0000"/>
                </a:solidFill>
              </a:rPr>
              <a:t>Différence entre </a:t>
            </a:r>
            <a:r>
              <a:rPr lang="fr-BE" dirty="0" err="1">
                <a:solidFill>
                  <a:srgbClr val="FF0000"/>
                </a:solidFill>
              </a:rPr>
              <a:t>Handiflux</a:t>
            </a:r>
            <a:r>
              <a:rPr lang="fr-BE" dirty="0">
                <a:solidFill>
                  <a:srgbClr val="FF0000"/>
                </a:solidFill>
              </a:rPr>
              <a:t> et </a:t>
            </a:r>
            <a:r>
              <a:rPr lang="fr-BE" dirty="0" err="1">
                <a:solidFill>
                  <a:srgbClr val="FF0000"/>
                </a:solidFill>
              </a:rPr>
              <a:t>Handiservice</a:t>
            </a:r>
            <a:r>
              <a:rPr lang="fr-BE" dirty="0">
                <a:solidFill>
                  <a:srgbClr val="FF0000"/>
                </a:solidFill>
              </a:rPr>
              <a:t> : seules les requêtes relatives à des personnes handicapées sont transmises à </a:t>
            </a:r>
            <a:r>
              <a:rPr lang="fr-BE" dirty="0" err="1">
                <a:solidFill>
                  <a:srgbClr val="FF0000"/>
                </a:solidFill>
              </a:rPr>
              <a:t>Handiflux</a:t>
            </a:r>
            <a:endParaRPr lang="fr-BE" dirty="0">
              <a:solidFill>
                <a:srgbClr val="FF0000"/>
              </a:solidFill>
            </a:endParaRPr>
          </a:p>
          <a:p>
            <a:endParaRPr lang="fr-BE" dirty="0"/>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21</a:t>
            </a:fld>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185995021"/>
              </p:ext>
            </p:extLst>
          </p:nvPr>
        </p:nvGraphicFramePr>
        <p:xfrm>
          <a:off x="1763688" y="2780928"/>
          <a:ext cx="5041900" cy="3314700"/>
        </p:xfrm>
        <a:graphic>
          <a:graphicData uri="http://schemas.openxmlformats.org/drawingml/2006/table">
            <a:tbl>
              <a:tblPr>
                <a:tableStyleId>{5C22544A-7EE6-4342-B048-85BDC9FD1C3A}</a:tableStyleId>
              </a:tblPr>
              <a:tblGrid>
                <a:gridCol w="2452558">
                  <a:extLst>
                    <a:ext uri="{9D8B030D-6E8A-4147-A177-3AD203B41FA5}">
                      <a16:colId xmlns:a16="http://schemas.microsoft.com/office/drawing/2014/main" val="3737402641"/>
                    </a:ext>
                  </a:extLst>
                </a:gridCol>
                <a:gridCol w="1240594">
                  <a:extLst>
                    <a:ext uri="{9D8B030D-6E8A-4147-A177-3AD203B41FA5}">
                      <a16:colId xmlns:a16="http://schemas.microsoft.com/office/drawing/2014/main" val="3506819490"/>
                    </a:ext>
                  </a:extLst>
                </a:gridCol>
                <a:gridCol w="1348748">
                  <a:extLst>
                    <a:ext uri="{9D8B030D-6E8A-4147-A177-3AD203B41FA5}">
                      <a16:colId xmlns:a16="http://schemas.microsoft.com/office/drawing/2014/main" val="156016852"/>
                    </a:ext>
                  </a:extLst>
                </a:gridCol>
              </a:tblGrid>
              <a:tr h="247650">
                <a:tc gridSpan="2">
                  <a:txBody>
                    <a:bodyPr/>
                    <a:lstStyle/>
                    <a:p>
                      <a:pPr algn="l" fontAlgn="b"/>
                      <a:r>
                        <a:rPr lang="fr-BE" sz="1400" u="none" strike="noStrike" dirty="0">
                          <a:effectLst/>
                        </a:rPr>
                        <a:t>Année : 2018 tous clients confondus</a:t>
                      </a:r>
                      <a:endParaRPr lang="fr-BE"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fr-BE"/>
                    </a:p>
                  </a:txBody>
                  <a:tcPr/>
                </a:tc>
                <a:tc>
                  <a:txBody>
                    <a:bodyPr/>
                    <a:lstStyle/>
                    <a:p>
                      <a:pPr algn="l"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25191645"/>
                  </a:ext>
                </a:extLst>
              </a:tr>
              <a:tr h="190500">
                <a:tc>
                  <a:txBody>
                    <a:bodyPr/>
                    <a:lstStyle/>
                    <a:p>
                      <a:pPr algn="l"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9533305"/>
                  </a:ext>
                </a:extLst>
              </a:tr>
              <a:tr h="200025">
                <a:tc>
                  <a:txBody>
                    <a:bodyPr/>
                    <a:lstStyle/>
                    <a:p>
                      <a:pPr algn="l"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08142778"/>
                  </a:ext>
                </a:extLst>
              </a:tr>
              <a:tr h="190500">
                <a:tc>
                  <a:txBody>
                    <a:bodyPr/>
                    <a:lstStyle/>
                    <a:p>
                      <a:pPr algn="l" fontAlgn="b"/>
                      <a:r>
                        <a:rPr lang="fr-BE" sz="1100" u="none" strike="noStrike">
                          <a:effectLst/>
                        </a:rPr>
                        <a:t>Mois</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fr-BE" sz="1100" u="none" strike="noStrike">
                          <a:effectLst/>
                        </a:rPr>
                        <a:t>Handiservice</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fr-BE" sz="1100" u="none" strike="noStrike">
                          <a:effectLst/>
                        </a:rPr>
                        <a:t>Handiflux</a:t>
                      </a:r>
                      <a:endParaRPr lang="fr-BE"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12986527"/>
                  </a:ext>
                </a:extLst>
              </a:tr>
              <a:tr h="190500">
                <a:tc>
                  <a:txBody>
                    <a:bodyPr/>
                    <a:lstStyle/>
                    <a:p>
                      <a:pPr algn="l" fontAlgn="b"/>
                      <a:r>
                        <a:rPr lang="fr-BE" sz="1100" u="none" strike="noStrike">
                          <a:effectLst/>
                        </a:rPr>
                        <a:t>janv-18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896215</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204924</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29068620"/>
                  </a:ext>
                </a:extLst>
              </a:tr>
              <a:tr h="190500">
                <a:tc>
                  <a:txBody>
                    <a:bodyPr/>
                    <a:lstStyle/>
                    <a:p>
                      <a:pPr algn="l" fontAlgn="b"/>
                      <a:r>
                        <a:rPr lang="fr-BE" sz="1100" u="none" strike="noStrike">
                          <a:effectLst/>
                        </a:rPr>
                        <a:t>févr-18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783564</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177144</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3146864"/>
                  </a:ext>
                </a:extLst>
              </a:tr>
              <a:tr h="190500">
                <a:tc>
                  <a:txBody>
                    <a:bodyPr/>
                    <a:lstStyle/>
                    <a:p>
                      <a:pPr algn="l" fontAlgn="b"/>
                      <a:r>
                        <a:rPr lang="fr-BE" sz="1100" u="none" strike="noStrike">
                          <a:effectLst/>
                        </a:rPr>
                        <a:t>mars-18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729297</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186022</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78479336"/>
                  </a:ext>
                </a:extLst>
              </a:tr>
              <a:tr h="190500">
                <a:tc>
                  <a:txBody>
                    <a:bodyPr/>
                    <a:lstStyle/>
                    <a:p>
                      <a:pPr algn="l" fontAlgn="b"/>
                      <a:r>
                        <a:rPr lang="fr-BE" sz="1100" u="none" strike="noStrike">
                          <a:effectLst/>
                        </a:rPr>
                        <a:t>avr-18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545284</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114473</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7274160"/>
                  </a:ext>
                </a:extLst>
              </a:tr>
              <a:tr h="190500">
                <a:tc>
                  <a:txBody>
                    <a:bodyPr/>
                    <a:lstStyle/>
                    <a:p>
                      <a:pPr algn="l" fontAlgn="b"/>
                      <a:r>
                        <a:rPr lang="fr-BE" sz="1100" u="none" strike="noStrike">
                          <a:effectLst/>
                        </a:rPr>
                        <a:t>mai-18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648851</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167360</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75867866"/>
                  </a:ext>
                </a:extLst>
              </a:tr>
              <a:tr h="190500">
                <a:tc>
                  <a:txBody>
                    <a:bodyPr/>
                    <a:lstStyle/>
                    <a:p>
                      <a:pPr algn="l" fontAlgn="b"/>
                      <a:r>
                        <a:rPr lang="fr-BE" sz="1100" u="none" strike="noStrike">
                          <a:effectLst/>
                        </a:rPr>
                        <a:t>juin-18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1090368</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267273</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55805307"/>
                  </a:ext>
                </a:extLst>
              </a:tr>
              <a:tr h="190500">
                <a:tc>
                  <a:txBody>
                    <a:bodyPr/>
                    <a:lstStyle/>
                    <a:p>
                      <a:pPr algn="l" fontAlgn="b"/>
                      <a:r>
                        <a:rPr lang="fr-BE" sz="1100" u="none" strike="noStrike">
                          <a:effectLst/>
                        </a:rPr>
                        <a:t>juil-18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1718502</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462961</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95767538"/>
                  </a:ext>
                </a:extLst>
              </a:tr>
              <a:tr h="190500">
                <a:tc>
                  <a:txBody>
                    <a:bodyPr/>
                    <a:lstStyle/>
                    <a:p>
                      <a:pPr algn="l" fontAlgn="b"/>
                      <a:r>
                        <a:rPr lang="fr-BE" sz="1100" u="none" strike="noStrike">
                          <a:effectLst/>
                        </a:rPr>
                        <a:t>août-18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2686301</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737370</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51771485"/>
                  </a:ext>
                </a:extLst>
              </a:tr>
              <a:tr h="190500">
                <a:tc>
                  <a:txBody>
                    <a:bodyPr/>
                    <a:lstStyle/>
                    <a:p>
                      <a:pPr algn="l" fontAlgn="b"/>
                      <a:r>
                        <a:rPr lang="fr-BE" sz="1100" u="none" strike="noStrike">
                          <a:effectLst/>
                        </a:rPr>
                        <a:t>sept-18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3518094</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1017667</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0575052"/>
                  </a:ext>
                </a:extLst>
              </a:tr>
              <a:tr h="190500">
                <a:tc>
                  <a:txBody>
                    <a:bodyPr/>
                    <a:lstStyle/>
                    <a:p>
                      <a:pPr algn="l" fontAlgn="b"/>
                      <a:r>
                        <a:rPr lang="fr-BE" sz="1100" u="none" strike="noStrike">
                          <a:effectLst/>
                        </a:rPr>
                        <a:t>oct-18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2466929</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616653</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7333956"/>
                  </a:ext>
                </a:extLst>
              </a:tr>
              <a:tr h="190500">
                <a:tc>
                  <a:txBody>
                    <a:bodyPr/>
                    <a:lstStyle/>
                    <a:p>
                      <a:pPr algn="l" fontAlgn="b"/>
                      <a:r>
                        <a:rPr lang="fr-BE" sz="1100" u="none" strike="noStrike">
                          <a:effectLst/>
                        </a:rPr>
                        <a:t>nov-18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0</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0</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70756437"/>
                  </a:ext>
                </a:extLst>
              </a:tr>
              <a:tr h="190500">
                <a:tc>
                  <a:txBody>
                    <a:bodyPr/>
                    <a:lstStyle/>
                    <a:p>
                      <a:pPr algn="l" fontAlgn="b"/>
                      <a:r>
                        <a:rPr lang="fr-BE" sz="1100" u="none" strike="noStrike">
                          <a:effectLst/>
                        </a:rPr>
                        <a:t>déc-18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0</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0</a:t>
                      </a:r>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82372763"/>
                  </a:ext>
                </a:extLst>
              </a:tr>
              <a:tr h="200025">
                <a:tc>
                  <a:txBody>
                    <a:bodyPr/>
                    <a:lstStyle/>
                    <a:p>
                      <a:pPr algn="l" fontAlgn="b"/>
                      <a:r>
                        <a:rPr lang="fr-BE" sz="1100" u="none" strike="noStrike">
                          <a:effectLst/>
                        </a:rPr>
                        <a:t>Total 2018</a:t>
                      </a:r>
                      <a:endParaRPr lang="fr-B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a:effectLst/>
                        </a:rPr>
                        <a:t>15083405</a:t>
                      </a:r>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BE" sz="1100" u="none" strike="noStrike" dirty="0">
                          <a:effectLst/>
                        </a:rPr>
                        <a:t>3951847</a:t>
                      </a:r>
                      <a:endParaRPr lang="fr-BE"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40933253"/>
                  </a:ext>
                </a:extLst>
              </a:tr>
            </a:tbl>
          </a:graphicData>
        </a:graphic>
      </p:graphicFrame>
    </p:spTree>
    <p:extLst>
      <p:ext uri="{BB962C8B-B14F-4D97-AF65-F5344CB8AC3E}">
        <p14:creationId xmlns:p14="http://schemas.microsoft.com/office/powerpoint/2010/main" val="2313310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E59267-4731-4EEB-95A7-952FD1092A7E}"/>
              </a:ext>
            </a:extLst>
          </p:cNvPr>
          <p:cNvSpPr>
            <a:spLocks noGrp="1"/>
          </p:cNvSpPr>
          <p:nvPr>
            <p:ph sz="half" idx="1"/>
          </p:nvPr>
        </p:nvSpPr>
        <p:spPr/>
        <p:txBody>
          <a:bodyPr/>
          <a:lstStyle/>
          <a:p>
            <a:pPr marL="0" indent="0">
              <a:buNone/>
              <a:defRPr/>
            </a:pPr>
            <a:r>
              <a:rPr lang="fr-BE" sz="2000" b="1" u="sng" dirty="0">
                <a:solidFill>
                  <a:srgbClr val="FF0000"/>
                </a:solidFill>
              </a:rPr>
              <a:t>En production</a:t>
            </a:r>
            <a:r>
              <a:rPr lang="fr-BE" sz="2000" b="1" dirty="0">
                <a:solidFill>
                  <a:srgbClr val="FF0000"/>
                </a:solidFill>
              </a:rPr>
              <a:t>	</a:t>
            </a:r>
            <a:r>
              <a:rPr lang="fr-BE" sz="1400" dirty="0"/>
              <a:t>		</a:t>
            </a:r>
          </a:p>
          <a:p>
            <a:pPr>
              <a:buFontTx/>
              <a:buChar char="-"/>
              <a:defRPr/>
            </a:pPr>
            <a:r>
              <a:rPr lang="fr-BE" sz="1300" dirty="0"/>
              <a:t>SPRB + SLRB (logements sociaux bruxellois) </a:t>
            </a:r>
          </a:p>
          <a:p>
            <a:pPr>
              <a:buFontTx/>
              <a:buChar char="-"/>
              <a:defRPr/>
            </a:pPr>
            <a:r>
              <a:rPr lang="fr-BE" sz="1300" dirty="0"/>
              <a:t>Service fédéral des Pensions</a:t>
            </a:r>
          </a:p>
          <a:p>
            <a:pPr>
              <a:buFontTx/>
              <a:buChar char="-"/>
              <a:defRPr/>
            </a:pPr>
            <a:r>
              <a:rPr lang="fr-BE" sz="1300" dirty="0"/>
              <a:t>Fiscalité wallonne (taxe de roulage)</a:t>
            </a:r>
          </a:p>
          <a:p>
            <a:pPr>
              <a:buFontTx/>
              <a:buChar char="-"/>
              <a:defRPr/>
            </a:pPr>
            <a:r>
              <a:rPr lang="fr-BE" sz="1300" dirty="0"/>
              <a:t>SPP IS (tutelle des CPAS)</a:t>
            </a:r>
          </a:p>
          <a:p>
            <a:pPr>
              <a:buFontTx/>
              <a:buChar char="-"/>
              <a:defRPr/>
            </a:pPr>
            <a:r>
              <a:rPr lang="fr-BE" sz="1300" dirty="0"/>
              <a:t>CPAS</a:t>
            </a:r>
          </a:p>
          <a:p>
            <a:pPr>
              <a:buFontTx/>
              <a:buChar char="-"/>
              <a:defRPr/>
            </a:pPr>
            <a:r>
              <a:rPr lang="fr-BE" sz="1300" dirty="0"/>
              <a:t>Service flamand des bourses d’études	</a:t>
            </a:r>
          </a:p>
          <a:p>
            <a:pPr>
              <a:buFontTx/>
              <a:buChar char="-"/>
              <a:defRPr/>
            </a:pPr>
            <a:r>
              <a:rPr lang="fr-BE" sz="1300" dirty="0"/>
              <a:t>VMSW (logements sociaux flamands)	</a:t>
            </a:r>
          </a:p>
          <a:p>
            <a:pPr>
              <a:buFontTx/>
              <a:buChar char="-"/>
              <a:defRPr/>
            </a:pPr>
            <a:r>
              <a:rPr lang="fr-BE" sz="1300" dirty="0" err="1"/>
              <a:t>AViQ</a:t>
            </a:r>
            <a:r>
              <a:rPr lang="fr-BE" sz="1300" dirty="0"/>
              <a:t>				</a:t>
            </a:r>
          </a:p>
          <a:p>
            <a:pPr>
              <a:buFontTx/>
              <a:buChar char="-"/>
              <a:defRPr/>
            </a:pPr>
            <a:r>
              <a:rPr lang="fr-BE" sz="1300" dirty="0"/>
              <a:t>DAVINCI (enseignement pour adultes en Flandre)			</a:t>
            </a:r>
          </a:p>
          <a:p>
            <a:pPr>
              <a:buFontTx/>
              <a:buChar char="-"/>
              <a:defRPr/>
            </a:pPr>
            <a:r>
              <a:rPr lang="fr-BE" sz="1300" dirty="0"/>
              <a:t>DGO4 (logement sociaux en Wallonie)	</a:t>
            </a:r>
          </a:p>
          <a:p>
            <a:pPr>
              <a:buFontTx/>
              <a:buChar char="-"/>
              <a:defRPr/>
            </a:pPr>
            <a:r>
              <a:rPr lang="fr-BE" sz="1300" dirty="0"/>
              <a:t>Service des bourses d’études</a:t>
            </a:r>
          </a:p>
          <a:p>
            <a:pPr>
              <a:buFontTx/>
              <a:buChar char="-"/>
              <a:defRPr/>
            </a:pPr>
            <a:r>
              <a:rPr lang="fr-BE" sz="1300" dirty="0"/>
              <a:t>IBPT</a:t>
            </a:r>
            <a:endParaRPr lang="fr-BE" sz="1300" dirty="0">
              <a:solidFill>
                <a:srgbClr val="FF0000"/>
              </a:solidFill>
            </a:endParaRPr>
          </a:p>
          <a:p>
            <a:pPr>
              <a:buFontTx/>
              <a:buChar char="-"/>
              <a:defRPr/>
            </a:pPr>
            <a:r>
              <a:rPr lang="fr-BE" sz="1300" dirty="0"/>
              <a:t>Phare</a:t>
            </a:r>
          </a:p>
          <a:p>
            <a:pPr>
              <a:buFontTx/>
              <a:buChar char="-"/>
              <a:defRPr/>
            </a:pPr>
            <a:r>
              <a:rPr lang="fr-BE" sz="1300" dirty="0"/>
              <a:t>DGO7 (redevance radio/télévision)</a:t>
            </a:r>
          </a:p>
          <a:p>
            <a:pPr>
              <a:buFontTx/>
              <a:buChar char="-"/>
              <a:defRPr/>
            </a:pPr>
            <a:r>
              <a:rPr lang="fr-BE" sz="1300" dirty="0"/>
              <a:t>Services externes de prévention</a:t>
            </a:r>
          </a:p>
          <a:p>
            <a:pPr>
              <a:buFontTx/>
              <a:buChar char="-"/>
              <a:defRPr/>
            </a:pPr>
            <a:r>
              <a:rPr lang="fr-BE" sz="1300" dirty="0"/>
              <a:t>VSB (assurance soins flamande)</a:t>
            </a:r>
          </a:p>
          <a:p>
            <a:pPr>
              <a:buFontTx/>
              <a:buChar char="-"/>
              <a:defRPr/>
            </a:pPr>
            <a:r>
              <a:rPr lang="fr-BE" sz="1300" dirty="0" err="1"/>
              <a:t>AquaFlanders</a:t>
            </a:r>
            <a:r>
              <a:rPr lang="fr-BE" sz="1300" dirty="0"/>
              <a:t> (réduction des taxes sur les eaux usées en Flandre)</a:t>
            </a:r>
          </a:p>
          <a:p>
            <a:pPr>
              <a:buFontTx/>
              <a:buChar char="-"/>
              <a:defRPr/>
            </a:pPr>
            <a:r>
              <a:rPr lang="fr-BE" sz="1300" dirty="0"/>
              <a:t>DSL</a:t>
            </a:r>
          </a:p>
          <a:p>
            <a:pPr>
              <a:buFontTx/>
              <a:buChar char="-"/>
              <a:defRPr/>
            </a:pPr>
            <a:r>
              <a:rPr lang="fr-BE" sz="1300" dirty="0" err="1"/>
              <a:t>Kind</a:t>
            </a:r>
            <a:r>
              <a:rPr lang="fr-BE" sz="1300" dirty="0"/>
              <a:t> en </a:t>
            </a:r>
            <a:r>
              <a:rPr lang="fr-BE" sz="1300" dirty="0" err="1"/>
              <a:t>Gezin</a:t>
            </a:r>
            <a:endParaRPr lang="fr-BE" sz="1300" dirty="0"/>
          </a:p>
          <a:p>
            <a:pPr>
              <a:buFontTx/>
              <a:buChar char="-"/>
              <a:defRPr/>
            </a:pPr>
            <a:endParaRPr lang="fr-BE" sz="1400" dirty="0"/>
          </a:p>
          <a:p>
            <a:pPr marL="0" indent="0">
              <a:buNone/>
              <a:defRPr/>
            </a:pPr>
            <a:endParaRPr lang="fr-BE" dirty="0"/>
          </a:p>
        </p:txBody>
      </p:sp>
      <p:sp>
        <p:nvSpPr>
          <p:cNvPr id="2" name="Content Placeholder 1"/>
          <p:cNvSpPr>
            <a:spLocks noGrp="1"/>
          </p:cNvSpPr>
          <p:nvPr>
            <p:ph sz="half" idx="2"/>
          </p:nvPr>
        </p:nvSpPr>
        <p:spPr/>
        <p:txBody>
          <a:bodyPr/>
          <a:lstStyle/>
          <a:p>
            <a:pPr marL="0" indent="0">
              <a:buNone/>
            </a:pPr>
            <a:r>
              <a:rPr lang="fr-BE" sz="2000" b="1" u="sng" dirty="0">
                <a:solidFill>
                  <a:srgbClr val="FF0000"/>
                </a:solidFill>
              </a:rPr>
              <a:t>En test</a:t>
            </a:r>
            <a:endParaRPr lang="fr-BE" sz="1400" dirty="0"/>
          </a:p>
          <a:p>
            <a:pPr>
              <a:buFontTx/>
              <a:buChar char="-"/>
            </a:pPr>
            <a:r>
              <a:rPr lang="fr-BE" sz="1300" dirty="0"/>
              <a:t>VWF (logements sociaux en Flandre)</a:t>
            </a:r>
          </a:p>
          <a:p>
            <a:pPr>
              <a:buFontTx/>
              <a:buChar char="-"/>
            </a:pPr>
            <a:r>
              <a:rPr lang="fr-BE" sz="1300" dirty="0"/>
              <a:t>mutualités</a:t>
            </a:r>
          </a:p>
          <a:p>
            <a:endParaRPr lang="en-US" dirty="0"/>
          </a:p>
        </p:txBody>
      </p:sp>
      <p:sp>
        <p:nvSpPr>
          <p:cNvPr id="15363" name="Slide Number Placeholder 4">
            <a:extLst>
              <a:ext uri="{FF2B5EF4-FFF2-40B4-BE49-F238E27FC236}">
                <a16:creationId xmlns:a16="http://schemas.microsoft.com/office/drawing/2014/main" id="{DC709436-2A37-4198-A0C4-2636CD32F581}"/>
              </a:ext>
            </a:extLst>
          </p:cNvPr>
          <p:cNvSpPr>
            <a:spLocks noGrp="1"/>
          </p:cNvSpPr>
          <p:nvPr>
            <p:ph type="sldNum" sz="quarter" idx="10"/>
          </p:nvPr>
        </p:nvSpPr>
        <p:spPr>
          <a:noFill/>
        </p:spPr>
        <p:txBody>
          <a:bodyPr/>
          <a:lstStyle>
            <a:lvl1pPr>
              <a:spcBef>
                <a:spcPct val="20000"/>
              </a:spcBef>
              <a:buClr>
                <a:srgbClr val="812B4E"/>
              </a:buClr>
              <a:buSzPct val="150000"/>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812B4E"/>
              </a:buClr>
              <a:buSzPct val="150000"/>
              <a:buFont typeface="Times New Roman" panose="02020603050405020304" pitchFamily="18" charset="0"/>
              <a:buChar char="-"/>
              <a:defRPr sz="2000">
                <a:solidFill>
                  <a:schemeClr val="tx1"/>
                </a:solidFill>
                <a:latin typeface="Arial" panose="020B0604020202020204" pitchFamily="34" charset="0"/>
              </a:defRPr>
            </a:lvl2pPr>
            <a:lvl3pPr marL="1143000" indent="-228600">
              <a:spcBef>
                <a:spcPct val="20000"/>
              </a:spcBef>
              <a:buClr>
                <a:srgbClr val="812B4E"/>
              </a:buClr>
              <a:buSzPct val="150000"/>
              <a:buChar char="•"/>
              <a:defRPr sz="1600">
                <a:solidFill>
                  <a:schemeClr val="tx1"/>
                </a:solidFill>
                <a:latin typeface="Arial" panose="020B0604020202020204" pitchFamily="34" charset="0"/>
              </a:defRPr>
            </a:lvl3pPr>
            <a:lvl4pPr marL="1600200" indent="-228600">
              <a:spcBef>
                <a:spcPct val="20000"/>
              </a:spcBef>
              <a:buClr>
                <a:srgbClr val="812B4E"/>
              </a:buClr>
              <a:buSzPct val="150000"/>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rgbClr val="812B4E"/>
              </a:buClr>
              <a:buSzPct val="150000"/>
              <a:buFont typeface="Verdana" panose="020B060403050404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812B4E"/>
              </a:buClr>
              <a:buSzPct val="150000"/>
              <a:buFont typeface="Verdana" panose="020B060403050404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812B4E"/>
              </a:buClr>
              <a:buSzPct val="150000"/>
              <a:buFont typeface="Verdana" panose="020B060403050404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812B4E"/>
              </a:buClr>
              <a:buSzPct val="150000"/>
              <a:buFont typeface="Verdana" panose="020B060403050404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812B4E"/>
              </a:buClr>
              <a:buSzPct val="150000"/>
              <a:buFont typeface="Verdana" panose="020B0604030504040204" pitchFamily="34" charset="0"/>
              <a:buChar char="·"/>
              <a:defRPr sz="1600">
                <a:solidFill>
                  <a:schemeClr val="tx1"/>
                </a:solidFill>
                <a:latin typeface="Arial" panose="020B0604020202020204" pitchFamily="34" charset="0"/>
              </a:defRPr>
            </a:lvl9pPr>
          </a:lstStyle>
          <a:p>
            <a:pPr>
              <a:spcBef>
                <a:spcPct val="0"/>
              </a:spcBef>
              <a:buClrTx/>
              <a:buSzTx/>
              <a:buFontTx/>
              <a:buNone/>
            </a:pPr>
            <a:r>
              <a:rPr lang="en-US" altLang="fr-FR" sz="1400" dirty="0">
                <a:solidFill>
                  <a:srgbClr val="812B4E"/>
                </a:solidFill>
              </a:rPr>
              <a:t> </a:t>
            </a:r>
            <a:fld id="{C21E3E1E-5222-48C3-9B57-DA910C60244C}" type="slidenum">
              <a:rPr lang="en-US" altLang="fr-FR" sz="1400" smtClean="0">
                <a:solidFill>
                  <a:srgbClr val="812B4E"/>
                </a:solidFill>
              </a:rPr>
              <a:pPr>
                <a:spcBef>
                  <a:spcPct val="0"/>
                </a:spcBef>
                <a:buClrTx/>
                <a:buSzTx/>
                <a:buFontTx/>
                <a:buNone/>
              </a:pPr>
              <a:t>22</a:t>
            </a:fld>
            <a:endParaRPr lang="en-US" altLang="fr-FR" sz="1400" dirty="0">
              <a:solidFill>
                <a:srgbClr val="812B4E"/>
              </a:solidFill>
            </a:endParaRPr>
          </a:p>
        </p:txBody>
      </p:sp>
      <p:sp>
        <p:nvSpPr>
          <p:cNvPr id="7" name="Title 1"/>
          <p:cNvSpPr txBox="1">
            <a:spLocks/>
          </p:cNvSpPr>
          <p:nvPr/>
        </p:nvSpPr>
        <p:spPr bwMode="auto">
          <a:xfrm>
            <a:off x="619944" y="341040"/>
            <a:ext cx="8229600" cy="92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eaLnBrk="0" fontAlgn="base" hangingPunct="0">
              <a:spcBef>
                <a:spcPct val="0"/>
              </a:spcBef>
              <a:spcAft>
                <a:spcPct val="0"/>
              </a:spcAft>
              <a:defRPr sz="4000" b="0" kern="1200">
                <a:solidFill>
                  <a:srgbClr val="0087BE"/>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a:lstStyle>
          <a:p>
            <a:r>
              <a:rPr lang="en-US"/>
              <a:t>7.	Utilisation du service</a:t>
            </a:r>
            <a:endParaRPr lang="en-US" dirty="0"/>
          </a:p>
        </p:txBody>
      </p:sp>
    </p:spTree>
    <p:extLst>
      <p:ext uri="{BB962C8B-B14F-4D97-AF65-F5344CB8AC3E}">
        <p14:creationId xmlns:p14="http://schemas.microsoft.com/office/powerpoint/2010/main" val="1425080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8.	</a:t>
            </a:r>
            <a:r>
              <a:rPr lang="en-US" dirty="0" err="1"/>
              <a:t>Informations</a:t>
            </a:r>
            <a:r>
              <a:rPr lang="en-US" dirty="0"/>
              <a:t> </a:t>
            </a:r>
            <a:r>
              <a:rPr lang="en-US" dirty="0" err="1"/>
              <a:t>intéressantes</a:t>
            </a:r>
            <a:endParaRPr lang="en-US" dirty="0"/>
          </a:p>
        </p:txBody>
      </p:sp>
      <p:sp>
        <p:nvSpPr>
          <p:cNvPr id="3" name="Content Placeholder 2"/>
          <p:cNvSpPr>
            <a:spLocks noGrp="1"/>
          </p:cNvSpPr>
          <p:nvPr>
            <p:ph idx="1"/>
          </p:nvPr>
        </p:nvSpPr>
        <p:spPr/>
        <p:txBody>
          <a:bodyPr/>
          <a:lstStyle/>
          <a:p>
            <a:pPr marL="0" indent="0">
              <a:buNone/>
            </a:pPr>
            <a:r>
              <a:rPr lang="fr-FR" dirty="0"/>
              <a:t>-  La VAPH et L’</a:t>
            </a:r>
            <a:r>
              <a:rPr lang="fr-FR" dirty="0" err="1"/>
              <a:t>AViQ</a:t>
            </a:r>
            <a:r>
              <a:rPr lang="fr-FR" dirty="0"/>
              <a:t> se déclarent prêtes à mettre leur informations à disposition du réseau de la BCSS</a:t>
            </a:r>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23</a:t>
            </a:fld>
            <a:endParaRPr lang="en-GB" dirty="0"/>
          </a:p>
        </p:txBody>
      </p:sp>
    </p:spTree>
    <p:extLst>
      <p:ext uri="{BB962C8B-B14F-4D97-AF65-F5344CB8AC3E}">
        <p14:creationId xmlns:p14="http://schemas.microsoft.com/office/powerpoint/2010/main" val="251604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24</a:t>
            </a:fld>
            <a:endParaRPr lang="en-GB" dirty="0"/>
          </a:p>
        </p:txBody>
      </p:sp>
    </p:spTree>
    <p:extLst>
      <p:ext uri="{BB962C8B-B14F-4D97-AF65-F5344CB8AC3E}">
        <p14:creationId xmlns:p14="http://schemas.microsoft.com/office/powerpoint/2010/main" val="2546744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FF2777-7D45-47D1-BB4C-393A2A4DADE7}"/>
              </a:ext>
            </a:extLst>
          </p:cNvPr>
          <p:cNvSpPr txBox="1"/>
          <p:nvPr/>
        </p:nvSpPr>
        <p:spPr>
          <a:xfrm>
            <a:off x="1259632" y="1700808"/>
            <a:ext cx="7416800" cy="3785652"/>
          </a:xfrm>
          <a:prstGeom prst="rect">
            <a:avLst/>
          </a:prstGeom>
          <a:noFill/>
        </p:spPr>
        <p:txBody>
          <a:bodyPr>
            <a:spAutoFit/>
          </a:bodyPr>
          <a:lstStyle/>
          <a:p>
            <a:pPr marL="457200" indent="-457200" eaLnBrk="1" hangingPunct="1">
              <a:buClr>
                <a:srgbClr val="0087BE"/>
              </a:buClr>
              <a:buAutoNum type="arabicPeriod"/>
              <a:defRPr/>
            </a:pPr>
            <a:endParaRPr lang="fr-BE" sz="2400" dirty="0">
              <a:latin typeface="Arial" charset="0"/>
            </a:endParaRPr>
          </a:p>
          <a:p>
            <a:pPr marL="457200" indent="-457200" eaLnBrk="1" hangingPunct="1">
              <a:buClr>
                <a:srgbClr val="0087BE"/>
              </a:buClr>
              <a:buAutoNum type="arabicPeriod"/>
              <a:defRPr/>
            </a:pPr>
            <a:r>
              <a:rPr lang="fr-BE" sz="2400" dirty="0">
                <a:latin typeface="Arial" charset="0"/>
              </a:rPr>
              <a:t>Dénomination du service</a:t>
            </a:r>
          </a:p>
          <a:p>
            <a:pPr marL="457200" indent="-457200" eaLnBrk="1" hangingPunct="1">
              <a:buClr>
                <a:srgbClr val="0087BE"/>
              </a:buClr>
              <a:buAutoNum type="arabicPeriod"/>
              <a:defRPr/>
            </a:pPr>
            <a:r>
              <a:rPr lang="fr-BE" sz="2400" dirty="0">
                <a:latin typeface="Arial" charset="0"/>
              </a:rPr>
              <a:t>Conception des interfaces</a:t>
            </a:r>
          </a:p>
          <a:p>
            <a:pPr marL="457200" indent="-457200" eaLnBrk="1" hangingPunct="1">
              <a:buClr>
                <a:srgbClr val="0087BE"/>
              </a:buClr>
              <a:buFontTx/>
              <a:buAutoNum type="arabicPeriod"/>
              <a:defRPr/>
            </a:pPr>
            <a:r>
              <a:rPr lang="fr-BE" sz="2400" dirty="0">
                <a:latin typeface="Arial" charset="0"/>
              </a:rPr>
              <a:t>Présentation du service</a:t>
            </a:r>
          </a:p>
          <a:p>
            <a:pPr marL="457200" indent="-457200" eaLnBrk="1" hangingPunct="1">
              <a:buClr>
                <a:srgbClr val="0087BE"/>
              </a:buClr>
              <a:buFontTx/>
              <a:buAutoNum type="arabicPeriod"/>
              <a:defRPr/>
            </a:pPr>
            <a:r>
              <a:rPr lang="fr-BE" sz="2400" dirty="0">
                <a:latin typeface="Arial" charset="0"/>
              </a:rPr>
              <a:t>Demandes exprimées</a:t>
            </a:r>
          </a:p>
          <a:p>
            <a:pPr marL="457200" indent="-457200" eaLnBrk="1" hangingPunct="1">
              <a:buClr>
                <a:srgbClr val="0087BE"/>
              </a:buClr>
              <a:buFontTx/>
              <a:buAutoNum type="arabicPeriod"/>
              <a:defRPr/>
            </a:pPr>
            <a:r>
              <a:rPr lang="fr-BE" sz="2400" dirty="0">
                <a:latin typeface="Arial" charset="0"/>
              </a:rPr>
              <a:t>Situation des mutualités</a:t>
            </a:r>
          </a:p>
          <a:p>
            <a:pPr marL="457200" indent="-457200" eaLnBrk="1" hangingPunct="1">
              <a:buClr>
                <a:srgbClr val="0087BE"/>
              </a:buClr>
              <a:buFontTx/>
              <a:buAutoNum type="arabicPeriod"/>
              <a:defRPr/>
            </a:pPr>
            <a:r>
              <a:rPr lang="fr-BE" sz="2400" dirty="0">
                <a:latin typeface="Arial" charset="0"/>
              </a:rPr>
              <a:t>Demandes de la DGPH</a:t>
            </a:r>
          </a:p>
          <a:p>
            <a:pPr marL="457200" indent="-457200" eaLnBrk="1" hangingPunct="1">
              <a:buClr>
                <a:srgbClr val="0087BE"/>
              </a:buClr>
              <a:buFontTx/>
              <a:buAutoNum type="arabicPeriod"/>
              <a:defRPr/>
            </a:pPr>
            <a:r>
              <a:rPr lang="fr-BE" sz="2400" dirty="0">
                <a:latin typeface="Arial" charset="0"/>
              </a:rPr>
              <a:t>Utilisation du service</a:t>
            </a:r>
          </a:p>
          <a:p>
            <a:pPr marL="457200" indent="-457200" eaLnBrk="1" hangingPunct="1">
              <a:buClr>
                <a:srgbClr val="0087BE"/>
              </a:buClr>
              <a:buFontTx/>
              <a:buAutoNum type="arabicPeriod"/>
              <a:defRPr/>
            </a:pPr>
            <a:r>
              <a:rPr lang="fr-BE" sz="2400" dirty="0">
                <a:latin typeface="Arial" charset="0"/>
              </a:rPr>
              <a:t>Informations intéressantes</a:t>
            </a:r>
          </a:p>
          <a:p>
            <a:pPr marL="457200" indent="-457200" eaLnBrk="1" hangingPunct="1">
              <a:buClr>
                <a:srgbClr val="0087BE"/>
              </a:buClr>
              <a:buFontTx/>
              <a:buAutoNum type="arabicPeriod"/>
              <a:defRPr/>
            </a:pPr>
            <a:endParaRPr lang="fr-BE" sz="2400" dirty="0">
              <a:latin typeface="Arial" charset="0"/>
            </a:endParaRPr>
          </a:p>
        </p:txBody>
      </p:sp>
    </p:spTree>
    <p:extLst>
      <p:ext uri="{BB962C8B-B14F-4D97-AF65-F5344CB8AC3E}">
        <p14:creationId xmlns:p14="http://schemas.microsoft.com/office/powerpoint/2010/main" val="2171096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1.	Dénomination du service</a:t>
            </a:r>
            <a:endParaRPr lang="fr-BE" dirty="0"/>
          </a:p>
        </p:txBody>
      </p:sp>
      <p:sp>
        <p:nvSpPr>
          <p:cNvPr id="7" name="Content Placeholder 2"/>
          <p:cNvSpPr>
            <a:spLocks noGrp="1"/>
          </p:cNvSpPr>
          <p:nvPr>
            <p:ph idx="1"/>
          </p:nvPr>
        </p:nvSpPr>
        <p:spPr/>
        <p:txBody>
          <a:bodyPr/>
          <a:lstStyle/>
          <a:p>
            <a:pPr>
              <a:buFontTx/>
              <a:buChar char="-"/>
            </a:pPr>
            <a:r>
              <a:rPr lang="fr-BE" dirty="0"/>
              <a:t>Pourquoi deux noms? </a:t>
            </a:r>
            <a:r>
              <a:rPr lang="fr-BE" dirty="0" err="1"/>
              <a:t>Handiflux</a:t>
            </a:r>
            <a:r>
              <a:rPr lang="fr-BE" dirty="0"/>
              <a:t> et </a:t>
            </a:r>
            <a:r>
              <a:rPr lang="fr-BE" dirty="0" err="1"/>
              <a:t>Handiservice</a:t>
            </a:r>
            <a:endParaRPr lang="fr-BE" dirty="0"/>
          </a:p>
          <a:p>
            <a:pPr>
              <a:buFontTx/>
              <a:buChar char="-"/>
            </a:pPr>
            <a:r>
              <a:rPr lang="fr-BE" dirty="0"/>
              <a:t>2 interfaces </a:t>
            </a:r>
            <a:r>
              <a:rPr lang="fr-BE" dirty="0">
                <a:sym typeface="Wingdings" panose="05000000000000000000" pitchFamily="2" charset="2"/>
              </a:rPr>
              <a:t>1 contenu</a:t>
            </a:r>
            <a:endParaRPr lang="fr-BE" dirty="0"/>
          </a:p>
          <a:p>
            <a:pPr>
              <a:buFontTx/>
              <a:buChar char="-"/>
            </a:pPr>
            <a:r>
              <a:rPr lang="fr-BE" dirty="0" err="1"/>
              <a:t>Handiflux</a:t>
            </a:r>
            <a:r>
              <a:rPr lang="fr-BE" dirty="0"/>
              <a:t> = interface de la DGPH</a:t>
            </a:r>
          </a:p>
          <a:p>
            <a:pPr>
              <a:buFontTx/>
              <a:buChar char="-"/>
            </a:pPr>
            <a:r>
              <a:rPr lang="fr-BE" dirty="0" err="1"/>
              <a:t>Handiservice</a:t>
            </a:r>
            <a:r>
              <a:rPr lang="fr-BE" dirty="0"/>
              <a:t> = interface de la BCSS</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4</a:t>
            </a:fld>
            <a:endParaRPr lang="en-US" altLang="fr-FR"/>
          </a:p>
        </p:txBody>
      </p:sp>
      <p:pic>
        <p:nvPicPr>
          <p:cNvPr id="4" name="Picture 3"/>
          <p:cNvPicPr>
            <a:picLocks noChangeAspect="1"/>
          </p:cNvPicPr>
          <p:nvPr/>
        </p:nvPicPr>
        <p:blipFill>
          <a:blip r:embed="rId2"/>
          <a:stretch>
            <a:fillRect/>
          </a:stretch>
        </p:blipFill>
        <p:spPr>
          <a:xfrm>
            <a:off x="918224" y="3429000"/>
            <a:ext cx="7768576" cy="2933700"/>
          </a:xfrm>
          <a:prstGeom prst="rect">
            <a:avLst/>
          </a:prstGeom>
        </p:spPr>
      </p:pic>
    </p:spTree>
    <p:extLst>
      <p:ext uri="{BB962C8B-B14F-4D97-AF65-F5344CB8AC3E}">
        <p14:creationId xmlns:p14="http://schemas.microsoft.com/office/powerpoint/2010/main" val="349943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2.	Conception des interfaces</a:t>
            </a:r>
            <a:endParaRPr lang="fr-BE" dirty="0"/>
          </a:p>
        </p:txBody>
      </p:sp>
      <p:sp>
        <p:nvSpPr>
          <p:cNvPr id="8" name="Content Placeholder 2"/>
          <p:cNvSpPr>
            <a:spLocks noGrp="1"/>
          </p:cNvSpPr>
          <p:nvPr>
            <p:ph idx="1"/>
          </p:nvPr>
        </p:nvSpPr>
        <p:spPr/>
        <p:txBody>
          <a:bodyPr/>
          <a:lstStyle/>
          <a:p>
            <a:pPr>
              <a:buFontTx/>
              <a:buChar char="-"/>
            </a:pPr>
            <a:r>
              <a:rPr lang="fr-BE" dirty="0"/>
              <a:t>Sur le plan du contenu : </a:t>
            </a:r>
            <a:r>
              <a:rPr lang="fr-BE" dirty="0" err="1"/>
              <a:t>Handiservice</a:t>
            </a:r>
            <a:r>
              <a:rPr lang="fr-BE" dirty="0"/>
              <a:t> = </a:t>
            </a:r>
            <a:r>
              <a:rPr lang="fr-BE" dirty="0" err="1"/>
              <a:t>Handiflux</a:t>
            </a:r>
            <a:endParaRPr lang="fr-BE" dirty="0"/>
          </a:p>
          <a:p>
            <a:pPr>
              <a:buFontTx/>
              <a:buChar char="-"/>
            </a:pPr>
            <a:r>
              <a:rPr lang="fr-BE" dirty="0"/>
              <a:t>Informations fournies :</a:t>
            </a:r>
          </a:p>
          <a:p>
            <a:pPr marL="358775" indent="0">
              <a:buNone/>
            </a:pPr>
            <a:r>
              <a:rPr lang="fr-BE" dirty="0"/>
              <a:t>-&gt; Demande d’une décision à une date </a:t>
            </a:r>
            <a:r>
              <a:rPr lang="fr-BE" dirty="0">
                <a:solidFill>
                  <a:srgbClr val="FF0000"/>
                </a:solidFill>
              </a:rPr>
              <a:t>de référence </a:t>
            </a:r>
            <a:r>
              <a:rPr lang="fr-BE" dirty="0"/>
              <a:t>donnée</a:t>
            </a:r>
          </a:p>
          <a:p>
            <a:pPr marL="717550" indent="-358775">
              <a:buNone/>
            </a:pPr>
            <a:r>
              <a:rPr lang="fr-BE" dirty="0"/>
              <a:t>-&gt; Paiements groupés pour un maximum de 24 mois</a:t>
            </a:r>
          </a:p>
          <a:p>
            <a:pPr>
              <a:buFontTx/>
              <a:buChar char="-"/>
            </a:pPr>
            <a:r>
              <a:rPr lang="fr-BE" dirty="0"/>
              <a:t>Décision </a:t>
            </a:r>
          </a:p>
          <a:p>
            <a:pPr marL="717550" indent="-358775">
              <a:buNone/>
            </a:pPr>
            <a:r>
              <a:rPr lang="fr-BE" dirty="0"/>
              <a:t>-&gt; = Données valables pour toute la période qui comprend la date de référence</a:t>
            </a:r>
          </a:p>
          <a:p>
            <a:pPr marL="717550" indent="-358775">
              <a:buNone/>
            </a:pPr>
            <a:r>
              <a:rPr lang="fr-BE" dirty="0"/>
              <a:t>-&gt; Peut être précédée et/ou suivie par d’autres décisions</a:t>
            </a:r>
          </a:p>
          <a:p>
            <a:pPr>
              <a:buFontTx/>
              <a:buChar char="-"/>
            </a:pPr>
            <a:r>
              <a:rPr lang="fr-BE" dirty="0"/>
              <a:t>Paiement</a:t>
            </a:r>
          </a:p>
          <a:p>
            <a:pPr marL="717550" indent="-358775">
              <a:buNone/>
            </a:pPr>
            <a:r>
              <a:rPr lang="fr-BE" dirty="0"/>
              <a:t>-&gt; Si le besoin est supérieur à 24 mois, demande par tranches de 24 mois au maximum</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5</a:t>
            </a:fld>
            <a:endParaRPr lang="en-US" altLang="fr-FR"/>
          </a:p>
        </p:txBody>
      </p:sp>
    </p:spTree>
    <p:extLst>
      <p:ext uri="{BB962C8B-B14F-4D97-AF65-F5344CB8AC3E}">
        <p14:creationId xmlns:p14="http://schemas.microsoft.com/office/powerpoint/2010/main" val="3856713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2.	Conception des interfaces</a:t>
            </a:r>
            <a:endParaRPr lang="fr-BE" dirty="0"/>
          </a:p>
        </p:txBody>
      </p:sp>
      <p:sp>
        <p:nvSpPr>
          <p:cNvPr id="7" name="Content Placeholder 2"/>
          <p:cNvSpPr>
            <a:spLocks noGrp="1"/>
          </p:cNvSpPr>
          <p:nvPr>
            <p:ph idx="1"/>
          </p:nvPr>
        </p:nvSpPr>
        <p:spPr/>
        <p:txBody>
          <a:bodyPr/>
          <a:lstStyle/>
          <a:p>
            <a:pPr>
              <a:buFontTx/>
              <a:buChar char="-"/>
            </a:pPr>
            <a:r>
              <a:rPr lang="fr-BE" dirty="0"/>
              <a:t>1 demande ne peut porter que sur une décision/date de référence =&gt; </a:t>
            </a:r>
            <a:r>
              <a:rPr lang="fr-BE" b="1" dirty="0">
                <a:solidFill>
                  <a:srgbClr val="FF0000"/>
                </a:solidFill>
              </a:rPr>
              <a:t>PAS D’HISTORIQUE</a:t>
            </a:r>
          </a:p>
          <a:p>
            <a:pPr>
              <a:buFontTx/>
              <a:buChar char="-"/>
            </a:pPr>
            <a:r>
              <a:rPr lang="fr-BE" dirty="0"/>
              <a:t>Impact de la 6</a:t>
            </a:r>
            <a:r>
              <a:rPr lang="fr-BE" baseline="30000" dirty="0"/>
              <a:t>ème</a:t>
            </a:r>
            <a:r>
              <a:rPr lang="fr-BE" dirty="0"/>
              <a:t> réforme de l’Etat</a:t>
            </a:r>
          </a:p>
          <a:p>
            <a:pPr marL="358775" indent="0">
              <a:buNone/>
            </a:pPr>
            <a:r>
              <a:rPr lang="fr-BE" dirty="0"/>
              <a:t>-&gt; Reconnaissance handicap en général : DGPH</a:t>
            </a:r>
          </a:p>
          <a:p>
            <a:pPr marL="717550" indent="-358775">
              <a:buNone/>
            </a:pPr>
            <a:r>
              <a:rPr lang="fr-BE" dirty="0"/>
              <a:t>-&gt; Droits AAPA en Flandre : VSB + assurance soins flamande</a:t>
            </a:r>
          </a:p>
          <a:p>
            <a:pPr marL="717550" indent="-358775">
              <a:buNone/>
            </a:pPr>
            <a:r>
              <a:rPr lang="fr-BE" dirty="0"/>
              <a:t>-&gt; Le 01/01/2019 : reconnaissance du handicap en Flandre = </a:t>
            </a:r>
            <a:r>
              <a:rPr lang="fr-BE" dirty="0" err="1"/>
              <a:t>Kind</a:t>
            </a:r>
            <a:r>
              <a:rPr lang="fr-BE" dirty="0"/>
              <a:t> en </a:t>
            </a:r>
            <a:r>
              <a:rPr lang="fr-BE" dirty="0" err="1"/>
              <a:t>Gezin</a:t>
            </a:r>
            <a:endParaRPr lang="fr-BE" dirty="0"/>
          </a:p>
          <a:p>
            <a:pPr marL="717550" indent="-358775">
              <a:buNone/>
            </a:pPr>
            <a:r>
              <a:rPr lang="fr-BE" dirty="0"/>
              <a:t> -&gt; 1 Seul service avec divers types d’occurrences : DGPH / VSB / </a:t>
            </a:r>
            <a:r>
              <a:rPr lang="fr-BE" dirty="0" err="1"/>
              <a:t>Kind</a:t>
            </a:r>
            <a:r>
              <a:rPr lang="fr-BE" dirty="0"/>
              <a:t> en </a:t>
            </a:r>
            <a:r>
              <a:rPr lang="fr-BE" dirty="0" err="1"/>
              <a:t>Gezin</a:t>
            </a:r>
            <a:endParaRPr lang="fr-BE" dirty="0"/>
          </a:p>
          <a:p>
            <a:pPr marL="717550" indent="-273050">
              <a:buNone/>
            </a:pPr>
            <a:r>
              <a:rPr lang="fr-BE" dirty="0"/>
              <a:t>-&gt; Autres régions : voir plus tard</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6</a:t>
            </a:fld>
            <a:endParaRPr lang="en-US" altLang="fr-FR"/>
          </a:p>
        </p:txBody>
      </p:sp>
    </p:spTree>
    <p:extLst>
      <p:ext uri="{BB962C8B-B14F-4D97-AF65-F5344CB8AC3E}">
        <p14:creationId xmlns:p14="http://schemas.microsoft.com/office/powerpoint/2010/main" val="400576574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
        <p:nvSpPr>
          <p:cNvPr id="3" name="Content Placeholder 2"/>
          <p:cNvSpPr>
            <a:spLocks noGrp="1"/>
          </p:cNvSpPr>
          <p:nvPr>
            <p:ph idx="1"/>
          </p:nvPr>
        </p:nvSpPr>
        <p:spPr/>
        <p:txBody>
          <a:bodyPr/>
          <a:lstStyle/>
          <a:p>
            <a:pPr marL="0" indent="0">
              <a:buNone/>
            </a:pPr>
            <a:r>
              <a:rPr lang="fr-BE" b="1" u="sng" dirty="0">
                <a:solidFill>
                  <a:srgbClr val="002060"/>
                </a:solidFill>
              </a:rPr>
              <a:t>3.1. Contenu du service:</a:t>
            </a:r>
          </a:p>
          <a:p>
            <a:pPr>
              <a:buFontTx/>
              <a:buChar char="-"/>
            </a:pPr>
            <a:r>
              <a:rPr lang="fr-BE" dirty="0"/>
              <a:t>Identification de la personne handicapée</a:t>
            </a:r>
          </a:p>
          <a:p>
            <a:pPr>
              <a:buFontTx/>
              <a:buChar char="-"/>
            </a:pPr>
            <a:r>
              <a:rPr lang="fr-BE" dirty="0"/>
              <a:t>Évolution de la demande</a:t>
            </a:r>
          </a:p>
          <a:p>
            <a:pPr>
              <a:buFontTx/>
              <a:buChar char="-"/>
            </a:pPr>
            <a:r>
              <a:rPr lang="fr-BE" dirty="0"/>
              <a:t>Statut de la reconnaissance</a:t>
            </a:r>
          </a:p>
          <a:p>
            <a:pPr>
              <a:buFontTx/>
              <a:buChar char="-"/>
            </a:pPr>
            <a:r>
              <a:rPr lang="fr-BE" dirty="0"/>
              <a:t>Handicaps spécifiques</a:t>
            </a:r>
          </a:p>
          <a:p>
            <a:pPr>
              <a:buFontTx/>
              <a:buChar char="-"/>
            </a:pPr>
            <a:r>
              <a:rPr lang="fr-BE" dirty="0"/>
              <a:t>Reconnaissance du handicap de l’enfant</a:t>
            </a:r>
          </a:p>
          <a:p>
            <a:pPr>
              <a:buFontTx/>
              <a:buChar char="-"/>
            </a:pPr>
            <a:r>
              <a:rPr lang="fr-BE" dirty="0"/>
              <a:t>Reconnaissance du handicap de l’adulte</a:t>
            </a:r>
          </a:p>
          <a:p>
            <a:pPr>
              <a:buFontTx/>
              <a:buChar char="-"/>
            </a:pPr>
            <a:r>
              <a:rPr lang="fr-BE" dirty="0"/>
              <a:t>Droit de l’adulte</a:t>
            </a:r>
          </a:p>
          <a:p>
            <a:pPr>
              <a:buFontTx/>
              <a:buChar char="-"/>
            </a:pPr>
            <a:r>
              <a:rPr lang="fr-BE" dirty="0"/>
              <a:t>Cartes sociales</a:t>
            </a:r>
          </a:p>
          <a:p>
            <a:pPr>
              <a:buFontTx/>
              <a:buChar char="-"/>
            </a:pPr>
            <a:r>
              <a:rPr lang="fr-BE" dirty="0"/>
              <a:t>Montants réellement payés</a:t>
            </a:r>
          </a:p>
          <a:p>
            <a:pPr marL="457200" indent="-457200">
              <a:buAutoNum type="arabicPeriod"/>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7</a:t>
            </a:fld>
            <a:endParaRPr lang="en-US" altLang="fr-FR"/>
          </a:p>
        </p:txBody>
      </p:sp>
    </p:spTree>
    <p:extLst>
      <p:ext uri="{BB962C8B-B14F-4D97-AF65-F5344CB8AC3E}">
        <p14:creationId xmlns:p14="http://schemas.microsoft.com/office/powerpoint/2010/main" val="357161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lstStyle/>
          <a:p>
            <a:pPr marL="0" indent="0">
              <a:buNone/>
            </a:pPr>
            <a:r>
              <a:rPr lang="fr-BE" b="1" u="sng" dirty="0">
                <a:solidFill>
                  <a:srgbClr val="002060"/>
                </a:solidFill>
              </a:rPr>
              <a:t>3.2. Contenu du service: personne handicapée</a:t>
            </a:r>
          </a:p>
          <a:p>
            <a:pPr>
              <a:buFontTx/>
              <a:buChar char="-"/>
            </a:pPr>
            <a:r>
              <a:rPr lang="fr-BE" dirty="0"/>
              <a:t>Numéro national</a:t>
            </a:r>
          </a:p>
          <a:p>
            <a:pPr>
              <a:buFontTx/>
              <a:buChar char="-"/>
            </a:pPr>
            <a:r>
              <a:rPr lang="fr-BE" dirty="0"/>
              <a:t>Lieu de séjour de la personne handicapée (tel que connu à la DGPH et pas nécessairement au Registre national)</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8</a:t>
            </a:fld>
            <a:endParaRPr lang="en-US" altLang="fr-FR" dirty="0"/>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1755921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3.3. Contenu du service: évolution de la demande</a:t>
            </a:r>
          </a:p>
          <a:p>
            <a:pPr marL="0" indent="0">
              <a:buNone/>
            </a:pPr>
            <a:r>
              <a:rPr lang="fr-BE" b="1" dirty="0">
                <a:solidFill>
                  <a:srgbClr val="FF0000"/>
                </a:solidFill>
              </a:rPr>
              <a:t>Concerne systématiquement la dernière demande</a:t>
            </a:r>
          </a:p>
          <a:p>
            <a:pPr>
              <a:buFontTx/>
              <a:buChar char="-"/>
            </a:pPr>
            <a:r>
              <a:rPr lang="fr-BE" dirty="0"/>
              <a:t>Législation à la base de la demande (allocations familiales majorées, allocations d’intégration, allocations de remplacement de revenus, aide aux personnes âgées)</a:t>
            </a:r>
          </a:p>
          <a:p>
            <a:pPr>
              <a:buFontTx/>
              <a:buChar char="-"/>
            </a:pPr>
            <a:r>
              <a:rPr lang="fr-BE" dirty="0"/>
              <a:t>Date de demande</a:t>
            </a:r>
          </a:p>
          <a:p>
            <a:pPr>
              <a:buFontTx/>
              <a:buChar char="-"/>
            </a:pPr>
            <a:r>
              <a:rPr lang="fr-BE" dirty="0"/>
              <a:t>Dossier administratif complet ou non</a:t>
            </a:r>
          </a:p>
          <a:p>
            <a:pPr>
              <a:buFontTx/>
              <a:buChar char="-"/>
            </a:pPr>
            <a:r>
              <a:rPr lang="fr-BE" dirty="0"/>
              <a:t>Processus de reconnaissance de handicap en cours ou pas</a:t>
            </a:r>
          </a:p>
          <a:p>
            <a:pPr>
              <a:buFontTx/>
              <a:buChar char="-"/>
            </a:pPr>
            <a:r>
              <a:rPr lang="fr-BE" dirty="0"/>
              <a:t>Appel en cours ou non</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9</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Présentation du service</a:t>
            </a:r>
            <a:endParaRPr lang="fr-BE" dirty="0"/>
          </a:p>
        </p:txBody>
      </p:sp>
    </p:spTree>
    <p:extLst>
      <p:ext uri="{BB962C8B-B14F-4D97-AF65-F5344CB8AC3E}">
        <p14:creationId xmlns:p14="http://schemas.microsoft.com/office/powerpoint/2010/main" val="3847266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8201</TotalTime>
  <Words>1420</Words>
  <Application>Microsoft Office PowerPoint</Application>
  <PresentationFormat>On-screen Show (4:3)</PresentationFormat>
  <Paragraphs>243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Symbol</vt:lpstr>
      <vt:lpstr>Wingdings</vt:lpstr>
      <vt:lpstr>Office Theme</vt:lpstr>
      <vt:lpstr>  Handiservice/Handiflux </vt:lpstr>
      <vt:lpstr>PowerPoint Presentation</vt:lpstr>
      <vt:lpstr>PowerPoint Presentation</vt:lpstr>
      <vt:lpstr>1. Dénomination du service</vt:lpstr>
      <vt:lpstr>2. Conception des interfaces</vt:lpstr>
      <vt:lpstr>2. Conception des interfaces</vt:lpstr>
      <vt:lpstr>3. Présentation du service</vt:lpstr>
      <vt:lpstr>3. Présentation du service</vt:lpstr>
      <vt:lpstr>3. Présentation du service</vt:lpstr>
      <vt:lpstr>3. Présentation du service</vt:lpstr>
      <vt:lpstr>3. Présentation du service</vt:lpstr>
      <vt:lpstr>3. Présentation du service</vt:lpstr>
      <vt:lpstr>3. Présentation du service</vt:lpstr>
      <vt:lpstr>3. Présentation du service</vt:lpstr>
      <vt:lpstr>3. Présentation du service</vt:lpstr>
      <vt:lpstr>3. Présentation du service</vt:lpstr>
      <vt:lpstr>3. Présentation du service</vt:lpstr>
      <vt:lpstr>4. Demandes exprimées</vt:lpstr>
      <vt:lpstr>5. Situation des mutualités</vt:lpstr>
      <vt:lpstr>6. Demandes de la DGPH</vt:lpstr>
      <vt:lpstr>7. Utilisation du service</vt:lpstr>
      <vt:lpstr>PowerPoint Presentation</vt:lpstr>
      <vt:lpstr>8. Informations intéressantes</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Isabelle Leroy (KSZ-BCSS)</cp:lastModifiedBy>
  <cp:revision>381</cp:revision>
  <cp:lastPrinted>2016-01-12T07:42:42Z</cp:lastPrinted>
  <dcterms:created xsi:type="dcterms:W3CDTF">2013-03-05T07:37:33Z</dcterms:created>
  <dcterms:modified xsi:type="dcterms:W3CDTF">2024-05-31T12:58:22Z</dcterms:modified>
</cp:coreProperties>
</file>