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0"/>
  </p:notesMasterIdLst>
  <p:handoutMasterIdLst>
    <p:handoutMasterId r:id="rId81"/>
  </p:handoutMasterIdLst>
  <p:sldIdLst>
    <p:sldId id="721" r:id="rId2"/>
    <p:sldId id="782" r:id="rId3"/>
    <p:sldId id="830" r:id="rId4"/>
    <p:sldId id="837" r:id="rId5"/>
    <p:sldId id="831" r:id="rId6"/>
    <p:sldId id="833" r:id="rId7"/>
    <p:sldId id="911" r:id="rId8"/>
    <p:sldId id="913" r:id="rId9"/>
    <p:sldId id="912" r:id="rId10"/>
    <p:sldId id="914" r:id="rId11"/>
    <p:sldId id="915" r:id="rId12"/>
    <p:sldId id="666" r:id="rId13"/>
    <p:sldId id="725" r:id="rId14"/>
    <p:sldId id="281" r:id="rId15"/>
    <p:sldId id="841" r:id="rId16"/>
    <p:sldId id="908" r:id="rId17"/>
    <p:sldId id="916" r:id="rId18"/>
    <p:sldId id="881" r:id="rId19"/>
    <p:sldId id="883" r:id="rId20"/>
    <p:sldId id="884" r:id="rId21"/>
    <p:sldId id="885" r:id="rId22"/>
    <p:sldId id="886" r:id="rId23"/>
    <p:sldId id="887" r:id="rId24"/>
    <p:sldId id="888" r:id="rId25"/>
    <p:sldId id="889" r:id="rId26"/>
    <p:sldId id="890" r:id="rId27"/>
    <p:sldId id="891" r:id="rId28"/>
    <p:sldId id="892" r:id="rId29"/>
    <p:sldId id="893" r:id="rId30"/>
    <p:sldId id="894" r:id="rId31"/>
    <p:sldId id="895" r:id="rId32"/>
    <p:sldId id="843" r:id="rId33"/>
    <p:sldId id="896" r:id="rId34"/>
    <p:sldId id="897" r:id="rId35"/>
    <p:sldId id="845" r:id="rId36"/>
    <p:sldId id="846" r:id="rId37"/>
    <p:sldId id="847" r:id="rId38"/>
    <p:sldId id="898" r:id="rId39"/>
    <p:sldId id="899" r:id="rId40"/>
    <p:sldId id="849" r:id="rId41"/>
    <p:sldId id="900" r:id="rId42"/>
    <p:sldId id="852" r:id="rId43"/>
    <p:sldId id="901" r:id="rId44"/>
    <p:sldId id="853" r:id="rId45"/>
    <p:sldId id="854" r:id="rId46"/>
    <p:sldId id="902" r:id="rId47"/>
    <p:sldId id="903" r:id="rId48"/>
    <p:sldId id="904" r:id="rId49"/>
    <p:sldId id="851" r:id="rId50"/>
    <p:sldId id="910" r:id="rId51"/>
    <p:sldId id="917" r:id="rId52"/>
    <p:sldId id="918" r:id="rId53"/>
    <p:sldId id="920" r:id="rId54"/>
    <p:sldId id="919" r:id="rId55"/>
    <p:sldId id="861" r:id="rId56"/>
    <p:sldId id="905" r:id="rId57"/>
    <p:sldId id="923" r:id="rId58"/>
    <p:sldId id="859" r:id="rId59"/>
    <p:sldId id="862" r:id="rId60"/>
    <p:sldId id="863" r:id="rId61"/>
    <p:sldId id="864" r:id="rId62"/>
    <p:sldId id="865" r:id="rId63"/>
    <p:sldId id="866" r:id="rId64"/>
    <p:sldId id="906" r:id="rId65"/>
    <p:sldId id="907" r:id="rId66"/>
    <p:sldId id="867" r:id="rId67"/>
    <p:sldId id="868" r:id="rId68"/>
    <p:sldId id="870" r:id="rId69"/>
    <p:sldId id="871" r:id="rId70"/>
    <p:sldId id="2147482487" r:id="rId71"/>
    <p:sldId id="872" r:id="rId72"/>
    <p:sldId id="874" r:id="rId73"/>
    <p:sldId id="875" r:id="rId74"/>
    <p:sldId id="873" r:id="rId75"/>
    <p:sldId id="876" r:id="rId76"/>
    <p:sldId id="877" r:id="rId77"/>
    <p:sldId id="922" r:id="rId78"/>
    <p:sldId id="921"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3EEF4A-BAB0-25DC-0725-956808AFB25E}" name="Ann-Sophie Gewelt" initials="AG" userId="S::ann-sophie.gewelt@ehealth.fgov.be::1ecfa96b-82cc-4ff2-8990-08eac6023b3f" providerId="AD"/>
  <p188:author id="{9B3E69AC-657A-5CE8-3577-64B00060DE32}" name="Auteur" initials="A" userId="Auteu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sabelle Leroy" initials="IL" lastIdx="1" clrIdx="0">
    <p:extLst>
      <p:ext uri="{19B8F6BF-5375-455C-9EA6-DF929625EA0E}">
        <p15:presenceInfo xmlns:p15="http://schemas.microsoft.com/office/powerpoint/2012/main" userId="S::Isabelle.Leroy@ksz-bcss.fgov.be::58182dd8-40d2-4c54-b6af-a1bdd5ebf830" providerId="AD"/>
      </p:ext>
    </p:extLst>
  </p:cmAuthor>
  <p:cmAuthor id="2" name="Auteur" initials="A" lastIdx="17" clrIdx="1">
    <p:extLst>
      <p:ext uri="{19B8F6BF-5375-455C-9EA6-DF929625EA0E}">
        <p15:presenceInfo xmlns:p15="http://schemas.microsoft.com/office/powerpoint/2012/main" userId="Auteu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4E9F7"/>
    <a:srgbClr val="203864"/>
    <a:srgbClr val="374646"/>
    <a:srgbClr val="0070C0"/>
    <a:srgbClr val="384653"/>
    <a:srgbClr val="008C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987" autoAdjust="0"/>
  </p:normalViewPr>
  <p:slideViewPr>
    <p:cSldViewPr snapToGrid="0">
      <p:cViewPr varScale="1">
        <p:scale>
          <a:sx n="54" d="100"/>
          <a:sy n="54" d="100"/>
        </p:scale>
        <p:origin x="1171" y="53"/>
      </p:cViewPr>
      <p:guideLst/>
    </p:cSldViewPr>
  </p:slideViewPr>
  <p:notesTextViewPr>
    <p:cViewPr>
      <p:scale>
        <a:sx n="1" d="1"/>
        <a:sy n="1" d="1"/>
      </p:scale>
      <p:origin x="0" y="0"/>
    </p:cViewPr>
  </p:notesTextViewPr>
  <p:sorterViewPr>
    <p:cViewPr varScale="1">
      <p:scale>
        <a:sx n="1" d="1"/>
        <a:sy n="1" d="1"/>
      </p:scale>
      <p:origin x="0" y="-333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bcssksz.local\data\users\KSZBCSS\U02\0000_documents_de_base_2026\website\repartition_demandes_pri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U02\Videos\stat_download_liste_status.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U02\Videos\messages%20&#233;chang&#233;s_en_202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600" b="0" i="0" baseline="0" dirty="0" err="1">
                <a:solidFill>
                  <a:srgbClr val="384653"/>
                </a:solidFill>
                <a:effectLst/>
              </a:rPr>
              <a:t>Verdeling</a:t>
            </a:r>
            <a:r>
              <a:rPr lang="en-US" sz="2600" b="0" i="0" baseline="0" dirty="0">
                <a:solidFill>
                  <a:srgbClr val="384653"/>
                </a:solidFill>
                <a:effectLst/>
              </a:rPr>
              <a:t> van de </a:t>
            </a:r>
            <a:r>
              <a:rPr lang="en-US" sz="2600" b="0" i="0" baseline="0" dirty="0" err="1">
                <a:solidFill>
                  <a:srgbClr val="384653"/>
                </a:solidFill>
                <a:effectLst/>
              </a:rPr>
              <a:t>prioriteiten</a:t>
            </a:r>
            <a:r>
              <a:rPr lang="en-BE" sz="2600" b="0" i="0" baseline="0" dirty="0">
                <a:solidFill>
                  <a:srgbClr val="384653"/>
                </a:solidFill>
                <a:effectLst/>
              </a:rPr>
              <a:t> 2026</a:t>
            </a:r>
            <a:endParaRPr lang="en-BE" sz="2600" dirty="0">
              <a:solidFill>
                <a:srgbClr val="384653"/>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BE"/>
        </a:p>
      </c:txPr>
    </c:title>
    <c:autoTitleDeleted val="0"/>
    <c:plotArea>
      <c:layout/>
      <c:barChart>
        <c:barDir val="bar"/>
        <c:grouping val="clustered"/>
        <c:varyColors val="0"/>
        <c:ser>
          <c:idx val="0"/>
          <c:order val="0"/>
          <c:spPr>
            <a:solidFill>
              <a:srgbClr val="002060"/>
            </a:solidFill>
            <a:ln>
              <a:noFill/>
            </a:ln>
            <a:effectLst/>
          </c:spPr>
          <c:invertIfNegative val="0"/>
          <c:cat>
            <c:strRef>
              <c:f>Sheet2!$A$1:$A$4</c:f>
              <c:strCache>
                <c:ptCount val="4"/>
                <c:pt idx="0">
                  <c:v>Federaal / OISZ'en (96)</c:v>
                </c:pt>
                <c:pt idx="1">
                  <c:v>Brussel (12)</c:v>
                </c:pt>
                <c:pt idx="2">
                  <c:v>Waals Gewest (11)</c:v>
                </c:pt>
                <c:pt idx="3">
                  <c:v>Vlaanderen (19)</c:v>
                </c:pt>
              </c:strCache>
            </c:strRef>
          </c:cat>
          <c:val>
            <c:numRef>
              <c:f>Sheet2!$B$1:$B$4</c:f>
              <c:numCache>
                <c:formatCode>General</c:formatCode>
                <c:ptCount val="4"/>
                <c:pt idx="0">
                  <c:v>96</c:v>
                </c:pt>
                <c:pt idx="1">
                  <c:v>12</c:v>
                </c:pt>
                <c:pt idx="2">
                  <c:v>11</c:v>
                </c:pt>
                <c:pt idx="3">
                  <c:v>19</c:v>
                </c:pt>
              </c:numCache>
            </c:numRef>
          </c:val>
          <c:extLst>
            <c:ext xmlns:c16="http://schemas.microsoft.com/office/drawing/2014/chart" uri="{C3380CC4-5D6E-409C-BE32-E72D297353CC}">
              <c16:uniqueId val="{00000000-8C6B-4C58-87BE-391E3CC9BD30}"/>
            </c:ext>
          </c:extLst>
        </c:ser>
        <c:dLbls>
          <c:showLegendKey val="0"/>
          <c:showVal val="0"/>
          <c:showCatName val="0"/>
          <c:showSerName val="0"/>
          <c:showPercent val="0"/>
          <c:showBubbleSize val="0"/>
        </c:dLbls>
        <c:gapWidth val="182"/>
        <c:axId val="436748200"/>
        <c:axId val="436748528"/>
      </c:barChart>
      <c:catAx>
        <c:axId val="436748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l-BE"/>
          </a:p>
        </c:txPr>
        <c:crossAx val="436748528"/>
        <c:crosses val="autoZero"/>
        <c:auto val="1"/>
        <c:lblAlgn val="ctr"/>
        <c:lblOffset val="100"/>
        <c:noMultiLvlLbl val="0"/>
      </c:catAx>
      <c:valAx>
        <c:axId val="436748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l-BE"/>
          </a:p>
        </c:txPr>
        <c:crossAx val="436748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2000"/>
            </a:pP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Evolution du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nombre</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de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demandes</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d'attestations</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électroniques</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par </a:t>
            </a:r>
            <a:r>
              <a:rPr lang="en-BE" sz="2400" b="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mois</a:t>
            </a:r>
            <a:r>
              <a:rPr lang="en-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a:t>
            </a:r>
            <a:endParaRPr lang="nl-BE" sz="2400" b="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endParaRPr>
          </a:p>
        </c:rich>
      </c:tx>
      <c:layout>
        <c:manualLayout>
          <c:xMode val="edge"/>
          <c:yMode val="edge"/>
          <c:x val="0.16961654460358774"/>
          <c:y val="3.2568559078737278E-2"/>
        </c:manualLayout>
      </c:layout>
      <c:overlay val="0"/>
      <c:spPr>
        <a:noFill/>
        <a:ln>
          <a:noFill/>
        </a:ln>
      </c:spPr>
    </c:title>
    <c:autoTitleDeleted val="0"/>
    <c:plotArea>
      <c:layout>
        <c:manualLayout>
          <c:xMode val="edge"/>
          <c:yMode val="edge"/>
          <c:x val="0"/>
          <c:y val="0.17406204432779238"/>
          <c:w val="0.96291097987751528"/>
          <c:h val="0.72466389617964422"/>
        </c:manualLayout>
      </c:layout>
      <c:lineChart>
        <c:grouping val="standard"/>
        <c:varyColors val="0"/>
        <c:ser>
          <c:idx val="0"/>
          <c:order val="0"/>
          <c:tx>
            <c:strRef>
              <c:f>Feuil1!$A$4</c:f>
              <c:strCache>
                <c:ptCount val="1"/>
                <c:pt idx="0">
                  <c:v>myBE</c:v>
                </c:pt>
              </c:strCache>
            </c:strRef>
          </c:tx>
          <c:spPr>
            <a:ln w="50800" cap="rnd">
              <a:solidFill>
                <a:srgbClr val="156082"/>
              </a:solidFill>
              <a:prstDash val="solid"/>
              <a:round/>
            </a:ln>
          </c:spPr>
          <c:marker>
            <c:symbol val="none"/>
          </c:marker>
          <c:cat>
            <c:numRef>
              <c:f>Feuil1!$B$3:$O$3</c:f>
              <c:numCache>
                <c:formatCode>mmm\-yy</c:formatCode>
                <c:ptCount val="14"/>
                <c:pt idx="0">
                  <c:v>45597</c:v>
                </c:pt>
                <c:pt idx="1">
                  <c:v>45627</c:v>
                </c:pt>
                <c:pt idx="2">
                  <c:v>45658</c:v>
                </c:pt>
                <c:pt idx="3">
                  <c:v>45689</c:v>
                </c:pt>
                <c:pt idx="4">
                  <c:v>45717</c:v>
                </c:pt>
                <c:pt idx="5">
                  <c:v>45748</c:v>
                </c:pt>
                <c:pt idx="6">
                  <c:v>45778</c:v>
                </c:pt>
                <c:pt idx="7">
                  <c:v>45809</c:v>
                </c:pt>
                <c:pt idx="8">
                  <c:v>45839</c:v>
                </c:pt>
                <c:pt idx="9">
                  <c:v>45870</c:v>
                </c:pt>
                <c:pt idx="10">
                  <c:v>45901</c:v>
                </c:pt>
                <c:pt idx="11">
                  <c:v>45931</c:v>
                </c:pt>
                <c:pt idx="12">
                  <c:v>45962</c:v>
                </c:pt>
                <c:pt idx="13">
                  <c:v>45992</c:v>
                </c:pt>
              </c:numCache>
            </c:numRef>
          </c:cat>
          <c:val>
            <c:numRef>
              <c:f>Feuil1!$B$4:$O$4</c:f>
              <c:numCache>
                <c:formatCode>General</c:formatCode>
                <c:ptCount val="14"/>
                <c:pt idx="0">
                  <c:v>3007</c:v>
                </c:pt>
                <c:pt idx="1">
                  <c:v>3045</c:v>
                </c:pt>
                <c:pt idx="2">
                  <c:v>3756</c:v>
                </c:pt>
                <c:pt idx="3">
                  <c:v>3328</c:v>
                </c:pt>
                <c:pt idx="4">
                  <c:v>3280</c:v>
                </c:pt>
                <c:pt idx="5">
                  <c:v>2941</c:v>
                </c:pt>
                <c:pt idx="6">
                  <c:v>2787</c:v>
                </c:pt>
                <c:pt idx="7">
                  <c:v>2575</c:v>
                </c:pt>
                <c:pt idx="8">
                  <c:v>2839</c:v>
                </c:pt>
                <c:pt idx="9">
                  <c:v>3176</c:v>
                </c:pt>
                <c:pt idx="10">
                  <c:v>3759</c:v>
                </c:pt>
                <c:pt idx="11">
                  <c:v>4647</c:v>
                </c:pt>
                <c:pt idx="12">
                  <c:v>3519</c:v>
                </c:pt>
                <c:pt idx="13">
                  <c:v>3348</c:v>
                </c:pt>
              </c:numCache>
            </c:numRef>
          </c:val>
          <c:smooth val="0"/>
          <c:extLst>
            <c:ext xmlns:c16="http://schemas.microsoft.com/office/drawing/2014/chart" uri="{C3380CC4-5D6E-409C-BE32-E72D297353CC}">
              <c16:uniqueId val="{00000000-0516-4479-BDAA-92FC25D698E2}"/>
            </c:ext>
          </c:extLst>
        </c:ser>
        <c:ser>
          <c:idx val="1"/>
          <c:order val="1"/>
          <c:tx>
            <c:strRef>
              <c:f>Feuil1!$A$5</c:f>
              <c:strCache>
                <c:ptCount val="1"/>
                <c:pt idx="0">
                  <c:v>myGov</c:v>
                </c:pt>
              </c:strCache>
            </c:strRef>
          </c:tx>
          <c:spPr>
            <a:ln w="50800" cap="rnd">
              <a:solidFill>
                <a:srgbClr val="E97132"/>
              </a:solidFill>
              <a:prstDash val="solid"/>
              <a:round/>
            </a:ln>
          </c:spPr>
          <c:marker>
            <c:symbol val="none"/>
          </c:marker>
          <c:cat>
            <c:numRef>
              <c:f>Feuil1!$B$3:$O$3</c:f>
              <c:numCache>
                <c:formatCode>mmm\-yy</c:formatCode>
                <c:ptCount val="14"/>
                <c:pt idx="0">
                  <c:v>45597</c:v>
                </c:pt>
                <c:pt idx="1">
                  <c:v>45627</c:v>
                </c:pt>
                <c:pt idx="2">
                  <c:v>45658</c:v>
                </c:pt>
                <c:pt idx="3">
                  <c:v>45689</c:v>
                </c:pt>
                <c:pt idx="4">
                  <c:v>45717</c:v>
                </c:pt>
                <c:pt idx="5">
                  <c:v>45748</c:v>
                </c:pt>
                <c:pt idx="6">
                  <c:v>45778</c:v>
                </c:pt>
                <c:pt idx="7">
                  <c:v>45809</c:v>
                </c:pt>
                <c:pt idx="8">
                  <c:v>45839</c:v>
                </c:pt>
                <c:pt idx="9">
                  <c:v>45870</c:v>
                </c:pt>
                <c:pt idx="10">
                  <c:v>45901</c:v>
                </c:pt>
                <c:pt idx="11">
                  <c:v>45931</c:v>
                </c:pt>
                <c:pt idx="12">
                  <c:v>45962</c:v>
                </c:pt>
                <c:pt idx="13">
                  <c:v>45992</c:v>
                </c:pt>
              </c:numCache>
            </c:numRef>
          </c:cat>
          <c:val>
            <c:numRef>
              <c:f>Feuil1!$B$5:$O$5</c:f>
              <c:numCache>
                <c:formatCode>General</c:formatCode>
                <c:ptCount val="14"/>
                <c:pt idx="0">
                  <c:v>3709</c:v>
                </c:pt>
                <c:pt idx="1">
                  <c:v>3479</c:v>
                </c:pt>
                <c:pt idx="2">
                  <c:v>6728</c:v>
                </c:pt>
                <c:pt idx="3">
                  <c:v>5974</c:v>
                </c:pt>
                <c:pt idx="4">
                  <c:v>8468</c:v>
                </c:pt>
                <c:pt idx="5">
                  <c:v>4219</c:v>
                </c:pt>
                <c:pt idx="6">
                  <c:v>3928</c:v>
                </c:pt>
                <c:pt idx="7">
                  <c:v>3397</c:v>
                </c:pt>
                <c:pt idx="8">
                  <c:v>3606</c:v>
                </c:pt>
                <c:pt idx="9">
                  <c:v>4181</c:v>
                </c:pt>
                <c:pt idx="10">
                  <c:v>4485</c:v>
                </c:pt>
                <c:pt idx="11">
                  <c:v>13494</c:v>
                </c:pt>
                <c:pt idx="12">
                  <c:v>13750</c:v>
                </c:pt>
                <c:pt idx="13">
                  <c:v>18578</c:v>
                </c:pt>
              </c:numCache>
            </c:numRef>
          </c:val>
          <c:smooth val="0"/>
          <c:extLst>
            <c:ext xmlns:c16="http://schemas.microsoft.com/office/drawing/2014/chart" uri="{C3380CC4-5D6E-409C-BE32-E72D297353CC}">
              <c16:uniqueId val="{00000001-0516-4479-BDAA-92FC25D698E2}"/>
            </c:ext>
          </c:extLst>
        </c:ser>
        <c:dLbls>
          <c:showLegendKey val="0"/>
          <c:showVal val="0"/>
          <c:showCatName val="0"/>
          <c:showSerName val="0"/>
          <c:showPercent val="0"/>
          <c:showBubbleSize val="0"/>
        </c:dLbls>
        <c:smooth val="0"/>
        <c:axId val="462323264"/>
        <c:axId val="470599192"/>
      </c:lineChart>
      <c:valAx>
        <c:axId val="470599192"/>
        <c:scaling>
          <c:orientation val="minMax"/>
        </c:scaling>
        <c:delete val="0"/>
        <c:axPos val="l"/>
        <c:majorGridlines>
          <c:spPr>
            <a:ln w="9528" cap="flat">
              <a:solidFill>
                <a:srgbClr val="D9D9D9"/>
              </a:solidFill>
              <a:prstDash val="solid"/>
              <a:round/>
            </a:ln>
          </c:spPr>
        </c:majorGridlines>
        <c:numFmt formatCode="General" sourceLinked="1"/>
        <c:majorTickMark val="none"/>
        <c:minorTickMark val="none"/>
        <c:tickLblPos val="nextTo"/>
        <c:spPr>
          <a:noFill/>
          <a:ln>
            <a:noFill/>
          </a:ln>
        </c:spPr>
        <c:txPr>
          <a:bodyPr/>
          <a:lstStyle/>
          <a:p>
            <a:pPr>
              <a:defRPr sz="1400"/>
            </a:pPr>
            <a:endParaRPr lang="nl-BE"/>
          </a:p>
        </c:txPr>
        <c:crossAx val="462323264"/>
        <c:crosses val="autoZero"/>
        <c:crossBetween val="between"/>
      </c:valAx>
      <c:dateAx>
        <c:axId val="462323264"/>
        <c:scaling>
          <c:orientation val="minMax"/>
        </c:scaling>
        <c:delete val="0"/>
        <c:axPos val="b"/>
        <c:numFmt formatCode="mmm\-yy" sourceLinked="1"/>
        <c:majorTickMark val="out"/>
        <c:minorTickMark val="none"/>
        <c:tickLblPos val="nextTo"/>
        <c:spPr>
          <a:noFill/>
          <a:ln w="9528" cap="flat">
            <a:solidFill>
              <a:srgbClr val="D9D9D9"/>
            </a:solidFill>
            <a:prstDash val="solid"/>
            <a:round/>
          </a:ln>
        </c:spPr>
        <c:txPr>
          <a:bodyPr/>
          <a:lstStyle/>
          <a:p>
            <a:pPr>
              <a:defRPr sz="1400"/>
            </a:pPr>
            <a:endParaRPr lang="nl-BE"/>
          </a:p>
        </c:txPr>
        <c:crossAx val="470599192"/>
        <c:crosses val="autoZero"/>
        <c:auto val="1"/>
        <c:lblOffset val="100"/>
        <c:baseTimeUnit val="months"/>
      </c:dateAx>
      <c:spPr>
        <a:noFill/>
        <a:ln>
          <a:noFill/>
        </a:ln>
      </c:spPr>
    </c:plotArea>
    <c:legend>
      <c:legendPos val="b"/>
      <c:overlay val="0"/>
      <c:spPr>
        <a:noFill/>
        <a:ln>
          <a:noFill/>
        </a:ln>
      </c:spPr>
      <c:txPr>
        <a:bodyPr/>
        <a:lstStyle/>
        <a:p>
          <a:pPr>
            <a:defRPr sz="2000"/>
          </a:pPr>
          <a:endParaRPr lang="nl-BE"/>
        </a:p>
      </c:txPr>
    </c:legend>
    <c:plotVisOnly val="1"/>
    <c:dispBlanksAs val="zero"/>
    <c:showDLblsOverMax val="0"/>
  </c:chart>
  <c:spPr>
    <a:solidFill>
      <a:srgbClr val="FFFFFF"/>
    </a:solidFill>
    <a:ln w="9528" cap="flat">
      <a:noFill/>
      <a:prstDash val="solid"/>
      <a:round/>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Aptos Narrow"/>
        </a:defRPr>
      </a:pPr>
      <a:endParaRPr lang="nl-B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rgbClr val="002060"/>
                </a:solidFill>
                <a:latin typeface="Calibri Light" panose="020F0302020204030204" pitchFamily="34" charset="0"/>
                <a:ea typeface="+mn-ea"/>
                <a:cs typeface="Calibri Light" panose="020F0302020204030204" pitchFamily="34" charset="0"/>
              </a:defRPr>
            </a:pPr>
            <a:r>
              <a:rPr lang="en-US" sz="2400" b="0" i="0" u="none" strike="noStrike" kern="1200" baseline="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2.149.606.062</a:t>
            </a:r>
            <a:r>
              <a:rPr lang="en-BE" sz="2400" b="0" i="0" u="none" strike="noStrike" kern="1200" baseline="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a:t>
            </a:r>
            <a:r>
              <a:rPr lang="en-US" sz="2400" b="0" i="0" u="none" strike="noStrike" kern="1200" baseline="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messages </a:t>
            </a:r>
            <a:r>
              <a:rPr lang="en-US" sz="2400" b="0" i="0" u="none" strike="noStrike" kern="1200" baseline="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échangés</a:t>
            </a:r>
            <a:r>
              <a:rPr lang="en-US" sz="2400" b="0" i="0" u="none" strike="noStrike" kern="1200" baseline="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a:t>
            </a:r>
            <a:r>
              <a:rPr lang="en-US" sz="2400" b="0" i="0" u="none" strike="noStrike" kern="1200" baseline="0" dirty="0" err="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en</a:t>
            </a:r>
            <a:r>
              <a:rPr lang="en-US" sz="2400" b="0" i="0" u="none" strike="noStrike" kern="1200" baseline="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202</a:t>
            </a:r>
            <a:r>
              <a:rPr lang="en-BE" sz="2400" b="0" i="0" u="none" strike="noStrike" kern="1200" baseline="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5</a:t>
            </a:r>
            <a:endParaRPr lang="en-US" sz="2400" b="0" i="0" u="none" strike="noStrike" kern="1200" baseline="0" dirty="0">
              <a:solidFill>
                <a:srgbClr val="002060"/>
              </a:solidFill>
              <a:latin typeface="Calibri Light" panose="020F0302020204030204" pitchFamily="34" charset="0"/>
              <a:ea typeface="Calibri Light" panose="020F0302020204030204" pitchFamily="34" charset="0"/>
              <a:cs typeface="Calibri Light" panose="020F0302020204030204" pitchFamily="34" charset="0"/>
            </a:endParaRPr>
          </a:p>
        </c:rich>
      </c:tx>
      <c:layout>
        <c:manualLayout>
          <c:xMode val="edge"/>
          <c:yMode val="edge"/>
          <c:x val="0.2420833617299343"/>
          <c:y val="1.2020724164975138E-2"/>
        </c:manualLayout>
      </c:layout>
      <c:overlay val="0"/>
      <c:spPr>
        <a:noFill/>
        <a:ln>
          <a:noFill/>
        </a:ln>
        <a:effectLst/>
      </c:spPr>
      <c:txPr>
        <a:bodyPr rot="0" spcFirstLastPara="1" vertOverflow="ellipsis" vert="horz" wrap="square" anchor="ctr" anchorCtr="1"/>
        <a:lstStyle/>
        <a:p>
          <a:pPr>
            <a:defRPr sz="2400" b="1" i="0" u="none" strike="noStrike" kern="1200" baseline="0">
              <a:solidFill>
                <a:srgbClr val="002060"/>
              </a:solidFill>
              <a:latin typeface="Calibri Light" panose="020F0302020204030204" pitchFamily="34" charset="0"/>
              <a:ea typeface="+mn-ea"/>
              <a:cs typeface="Calibri Light" panose="020F0302020204030204" pitchFamily="34" charset="0"/>
            </a:defRPr>
          </a:pPr>
          <a:endParaRPr lang="en-US"/>
        </a:p>
      </c:txPr>
    </c:title>
    <c:autoTitleDeleted val="0"/>
    <c:plotArea>
      <c:layout>
        <c:manualLayout>
          <c:layoutTarget val="inner"/>
          <c:xMode val="edge"/>
          <c:yMode val="edge"/>
          <c:x val="0.15312436906925095"/>
          <c:y val="0.13719959604247867"/>
          <c:w val="0.82412955979758118"/>
          <c:h val="0.77578753307139214"/>
        </c:manualLayout>
      </c:layout>
      <c:lineChart>
        <c:grouping val="stacked"/>
        <c:varyColors val="0"/>
        <c:ser>
          <c:idx val="0"/>
          <c:order val="0"/>
          <c:tx>
            <c:strRef>
              <c:f>Sheet3!$A$12:$A$17</c:f>
              <c:strCache>
                <c:ptCount val="6"/>
                <c:pt idx="0">
                  <c:v>2020</c:v>
                </c:pt>
                <c:pt idx="1">
                  <c:v>2021</c:v>
                </c:pt>
                <c:pt idx="2">
                  <c:v>2022</c:v>
                </c:pt>
                <c:pt idx="3">
                  <c:v>2023</c:v>
                </c:pt>
                <c:pt idx="4">
                  <c:v>2024</c:v>
                </c:pt>
                <c:pt idx="5">
                  <c:v>2025</c:v>
                </c:pt>
              </c:strCache>
            </c:strRef>
          </c:tx>
          <c:spPr>
            <a:ln w="28575" cap="rnd" cmpd="sng" algn="ctr">
              <a:solidFill>
                <a:srgbClr val="002060"/>
              </a:solidFill>
              <a:prstDash val="solid"/>
              <a:round/>
            </a:ln>
            <a:effectLst/>
          </c:spPr>
          <c:marker>
            <c:symbol val="none"/>
          </c:marker>
          <c:dLbls>
            <c:dLbl>
              <c:idx val="2"/>
              <c:layout>
                <c:manualLayout>
                  <c:x val="-3.0686517783291976E-2"/>
                  <c:y val="0.1239229114396772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70-4DF4-9E70-9424190AE868}"/>
                </c:ext>
              </c:extLst>
            </c:dLbl>
            <c:spPr>
              <a:noFill/>
              <a:ln>
                <a:noFill/>
              </a:ln>
              <a:effectLst/>
            </c:spPr>
            <c:txPr>
              <a:bodyPr rot="-5400000" spcFirstLastPara="1" vertOverflow="ellipsis" wrap="square" anchor="ctr" anchorCtr="1"/>
              <a:lstStyle/>
              <a:p>
                <a:pPr>
                  <a:defRPr sz="1400" b="1" i="0" u="none" strike="noStrike" kern="1200" baseline="0">
                    <a:solidFill>
                      <a:srgbClr val="002060"/>
                    </a:solidFill>
                    <a:latin typeface="+mn-lt"/>
                    <a:ea typeface="+mn-ea"/>
                    <a:cs typeface="+mn-cs"/>
                  </a:defRPr>
                </a:pPr>
                <a:endParaRPr lang="nl-BE"/>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Sheet3!$A$12:$A$17</c:f>
              <c:numCache>
                <c:formatCode>General</c:formatCode>
                <c:ptCount val="6"/>
                <c:pt idx="0">
                  <c:v>2020</c:v>
                </c:pt>
                <c:pt idx="1">
                  <c:v>2021</c:v>
                </c:pt>
                <c:pt idx="2">
                  <c:v>2022</c:v>
                </c:pt>
                <c:pt idx="3">
                  <c:v>2023</c:v>
                </c:pt>
                <c:pt idx="4">
                  <c:v>2024</c:v>
                </c:pt>
                <c:pt idx="5">
                  <c:v>2025</c:v>
                </c:pt>
              </c:numCache>
            </c:numRef>
          </c:cat>
          <c:val>
            <c:numRef>
              <c:f>Sheet3!$B$12:$B$17</c:f>
              <c:numCache>
                <c:formatCode>#,##0</c:formatCode>
                <c:ptCount val="6"/>
                <c:pt idx="0">
                  <c:v>1447869895</c:v>
                </c:pt>
                <c:pt idx="1">
                  <c:v>1503023894</c:v>
                </c:pt>
                <c:pt idx="2">
                  <c:v>1932835575</c:v>
                </c:pt>
                <c:pt idx="3">
                  <c:v>1810191749</c:v>
                </c:pt>
                <c:pt idx="4">
                  <c:v>1845890189</c:v>
                </c:pt>
                <c:pt idx="5">
                  <c:v>2149606062</c:v>
                </c:pt>
              </c:numCache>
            </c:numRef>
          </c:val>
          <c:smooth val="0"/>
          <c:extLst>
            <c:ext xmlns:c16="http://schemas.microsoft.com/office/drawing/2014/chart" uri="{C3380CC4-5D6E-409C-BE32-E72D297353CC}">
              <c16:uniqueId val="{00000001-C570-4DF4-9E70-9424190AE868}"/>
            </c:ext>
          </c:extLst>
        </c:ser>
        <c:dLbls>
          <c:showLegendKey val="0"/>
          <c:showVal val="0"/>
          <c:showCatName val="0"/>
          <c:showSerName val="0"/>
          <c:showPercent val="0"/>
          <c:showBubbleSize val="0"/>
        </c:dLbls>
        <c:smooth val="0"/>
        <c:axId val="105693184"/>
        <c:axId val="105694720"/>
      </c:lineChart>
      <c:catAx>
        <c:axId val="105693184"/>
        <c:scaling>
          <c:orientation val="minMax"/>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l-BE"/>
          </a:p>
        </c:txPr>
        <c:crossAx val="105694720"/>
        <c:crosses val="autoZero"/>
        <c:auto val="1"/>
        <c:lblAlgn val="ctr"/>
        <c:lblOffset val="100"/>
        <c:noMultiLvlLbl val="0"/>
      </c:catAx>
      <c:valAx>
        <c:axId val="105694720"/>
        <c:scaling>
          <c:orientation val="minMax"/>
        </c:scaling>
        <c:delete val="0"/>
        <c:axPos val="l"/>
        <c:majorGridlines>
          <c:spPr>
            <a:ln w="9525" cap="flat" cmpd="sng" algn="ctr">
              <a:noFill/>
              <a:prstDash val="solid"/>
              <a:round/>
            </a:ln>
            <a:effectLst/>
          </c:spPr>
        </c:majorGridlines>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l-BE"/>
          </a:p>
        </c:txPr>
        <c:crossAx val="105693184"/>
        <c:crosses val="autoZero"/>
        <c:crossBetween val="between"/>
      </c:valAx>
      <c:spPr>
        <a:noFill/>
        <a:ln>
          <a:noFill/>
        </a:ln>
        <a:effectLst/>
      </c:spPr>
    </c:plotArea>
    <c:plotVisOnly val="1"/>
    <c:dispBlanksAs val="gap"/>
    <c:showDLblsOverMax val="0"/>
  </c:chart>
  <c:spPr>
    <a:solidFill>
      <a:schemeClr val="bg1"/>
    </a:solidFill>
    <a:ln w="9525" cap="flat" cmpd="sng" algn="ctr">
      <a:noFill/>
      <a:prstDash val="solid"/>
      <a:round/>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EA75E71-AF55-4501-8B64-9F0318683E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Espace réservé de la date 2">
            <a:extLst>
              <a:ext uri="{FF2B5EF4-FFF2-40B4-BE49-F238E27FC236}">
                <a16:creationId xmlns:a16="http://schemas.microsoft.com/office/drawing/2014/main" id="{3CEA815A-1502-4A8B-9AAC-DECDB8EE10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87C20C-795E-494F-9CF5-28C62F02F5EC}" type="datetimeFigureOut">
              <a:rPr lang="nl-BE" smtClean="0"/>
              <a:t>6/02/2026</a:t>
            </a:fld>
            <a:endParaRPr lang="nl-BE"/>
          </a:p>
        </p:txBody>
      </p:sp>
      <p:sp>
        <p:nvSpPr>
          <p:cNvPr id="4" name="Espace réservé du pied de page 3">
            <a:extLst>
              <a:ext uri="{FF2B5EF4-FFF2-40B4-BE49-F238E27FC236}">
                <a16:creationId xmlns:a16="http://schemas.microsoft.com/office/drawing/2014/main" id="{2C421099-32A9-4ABD-96D3-96398E2175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Espace réservé du numéro de diapositive 4">
            <a:extLst>
              <a:ext uri="{FF2B5EF4-FFF2-40B4-BE49-F238E27FC236}">
                <a16:creationId xmlns:a16="http://schemas.microsoft.com/office/drawing/2014/main" id="{3F88E324-C265-4728-9ED4-13194138A5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AC2DD5-A99A-4F1E-BDD9-F251D0069392}" type="slidenum">
              <a:rPr lang="nl-BE" smtClean="0"/>
              <a:t>‹N°›</a:t>
            </a:fld>
            <a:endParaRPr lang="nl-BE"/>
          </a:p>
        </p:txBody>
      </p:sp>
    </p:spTree>
    <p:extLst>
      <p:ext uri="{BB962C8B-B14F-4D97-AF65-F5344CB8AC3E}">
        <p14:creationId xmlns:p14="http://schemas.microsoft.com/office/powerpoint/2010/main" val="10006941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58B5FA-CF95-4998-8B91-0D9D0227A015}" type="datetimeFigureOut">
              <a:rPr lang="nl-BE" smtClean="0"/>
              <a:t>6/02/2026</a:t>
            </a:fld>
            <a:endParaRPr lang="nl-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A4137E-2726-4BDD-9F7B-3BB274300844}" type="slidenum">
              <a:rPr lang="nl-BE" smtClean="0"/>
              <a:t>‹N°›</a:t>
            </a:fld>
            <a:endParaRPr lang="nl-BE"/>
          </a:p>
        </p:txBody>
      </p:sp>
    </p:spTree>
    <p:extLst>
      <p:ext uri="{BB962C8B-B14F-4D97-AF65-F5344CB8AC3E}">
        <p14:creationId xmlns:p14="http://schemas.microsoft.com/office/powerpoint/2010/main" val="40690731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2</a:t>
            </a:fld>
            <a:endParaRPr lang="nl-BE"/>
          </a:p>
        </p:txBody>
      </p:sp>
    </p:spTree>
    <p:extLst>
      <p:ext uri="{BB962C8B-B14F-4D97-AF65-F5344CB8AC3E}">
        <p14:creationId xmlns:p14="http://schemas.microsoft.com/office/powerpoint/2010/main" val="896952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en-BE" b="1" dirty="0"/>
              <a:t>2025</a:t>
            </a:r>
          </a:p>
          <a:p>
            <a:pPr marL="0" indent="0">
              <a:buNone/>
            </a:pPr>
            <a:endParaRPr lang="en-BE" dirty="0"/>
          </a:p>
          <a:p>
            <a:pPr marL="0" indent="0">
              <a:buNone/>
            </a:pPr>
            <a:r>
              <a:rPr lang="nl-BE" dirty="0"/>
              <a:t>Directie Integriteitsbeoordeling voor Openbare Besturen </a:t>
            </a:r>
            <a:r>
              <a:rPr lang="en-BE" dirty="0"/>
              <a:t>(</a:t>
            </a:r>
            <a:r>
              <a:rPr lang="nl-BE" dirty="0"/>
              <a:t>DIOB</a:t>
            </a:r>
            <a:r>
              <a:rPr lang="en-BE" dirty="0"/>
              <a:t>)</a:t>
            </a:r>
            <a:r>
              <a:rPr lang="nl-BE" dirty="0"/>
              <a:t> onder gezamenlijk gezag van minister van Binnenlandse Zaken en minister van Justitie</a:t>
            </a:r>
            <a:endParaRPr lang="en-BE" dirty="0"/>
          </a:p>
          <a:p>
            <a:pPr marL="0" indent="0">
              <a:buNone/>
            </a:pPr>
            <a:r>
              <a:rPr lang="en-BE" dirty="0"/>
              <a:t>- </a:t>
            </a:r>
            <a:r>
              <a:rPr lang="nl-BE" dirty="0"/>
              <a:t>wet bestuurlijke handhaving van 15 januari 2024</a:t>
            </a:r>
            <a:endParaRPr lang="en-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28</a:t>
            </a:fld>
            <a:endParaRPr lang="nl-BE"/>
          </a:p>
        </p:txBody>
      </p:sp>
    </p:spTree>
    <p:extLst>
      <p:ext uri="{BB962C8B-B14F-4D97-AF65-F5344CB8AC3E}">
        <p14:creationId xmlns:p14="http://schemas.microsoft.com/office/powerpoint/2010/main" val="2415998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BE" b="1" dirty="0"/>
              <a:t>2026</a:t>
            </a:r>
          </a:p>
          <a:p>
            <a:endParaRPr lang="en-BE" dirty="0"/>
          </a:p>
          <a:p>
            <a:r>
              <a:rPr lang="nl-BE" dirty="0"/>
              <a:t>fraudebestrijdingsplan omvat </a:t>
            </a:r>
            <a:r>
              <a:rPr lang="nl-BE" b="1" dirty="0"/>
              <a:t>meer dan 30 projectfiches </a:t>
            </a:r>
            <a:r>
              <a:rPr lang="nl-BE" b="0" dirty="0"/>
              <a:t>rond</a:t>
            </a:r>
            <a:r>
              <a:rPr lang="nl-BE" b="1" dirty="0"/>
              <a:t> 4 strategische clusters</a:t>
            </a:r>
            <a:r>
              <a:rPr lang="nl-BE" dirty="0"/>
              <a:t>:</a:t>
            </a:r>
          </a:p>
          <a:p>
            <a:r>
              <a:rPr lang="nl-BE" b="1" dirty="0"/>
              <a:t>implicatie KSZ in 6 fiches voornamelijk m.b.t. gegevensuitwisselingen</a:t>
            </a:r>
          </a:p>
          <a:p>
            <a:endParaRPr lang="en-BE" dirty="0"/>
          </a:p>
          <a:p>
            <a:r>
              <a:rPr lang="nl-BE" b="1" dirty="0"/>
              <a:t>inhoudingsplicht in het sociaal statuut van de zelfstandigen</a:t>
            </a:r>
          </a:p>
          <a:p>
            <a:r>
              <a:rPr lang="en-BE" dirty="0"/>
              <a:t>- </a:t>
            </a:r>
            <a:r>
              <a:rPr lang="nl-BE" dirty="0"/>
              <a:t>verplichting voor opdrachtgevers en aannemers om bij betaling 15% van het factuurbedrag in te houden wanneer de (onder)aannemer sociale schulden als zelfstandige heeft</a:t>
            </a:r>
          </a:p>
          <a:p>
            <a:r>
              <a:rPr lang="en-BE" dirty="0"/>
              <a:t>- </a:t>
            </a:r>
            <a:r>
              <a:rPr lang="nl-BE" dirty="0"/>
              <a:t>voorheen enkel voor controle op fiscale en sociale RSZ-schulden (werkgever)</a:t>
            </a:r>
          </a:p>
          <a:p>
            <a:r>
              <a:rPr lang="en-BE" dirty="0"/>
              <a:t>- </a:t>
            </a:r>
            <a:r>
              <a:rPr lang="nl-BE" dirty="0"/>
              <a:t>uitbreiding naar zelfstandigen vanaf midden 2026 in bouw- en schoonmaaksector</a:t>
            </a:r>
          </a:p>
          <a:p>
            <a:r>
              <a:rPr lang="en-BE" dirty="0"/>
              <a:t>- </a:t>
            </a:r>
            <a:r>
              <a:rPr lang="nl-BE" dirty="0"/>
              <a:t>uitbreiding https://www.checkinhoudingsplicht.be/</a:t>
            </a:r>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29</a:t>
            </a:fld>
            <a:endParaRPr lang="nl-BE"/>
          </a:p>
        </p:txBody>
      </p:sp>
    </p:spTree>
    <p:extLst>
      <p:ext uri="{BB962C8B-B14F-4D97-AF65-F5344CB8AC3E}">
        <p14:creationId xmlns:p14="http://schemas.microsoft.com/office/powerpoint/2010/main" val="4069220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2000" b="1" i="0" u="none" strike="noStrike" kern="1200" cap="none" spc="0" normalizeH="0" baseline="0" noProof="0" dirty="0" err="1">
                <a:ln>
                  <a:noFill/>
                </a:ln>
                <a:solidFill>
                  <a:srgbClr val="374646"/>
                </a:solidFill>
                <a:effectLst/>
                <a:uLnTx/>
                <a:uFillTx/>
                <a:latin typeface="Calibri" panose="020F0502020204030204"/>
                <a:ea typeface="+mn-ea"/>
                <a:cs typeface="+mn-cs"/>
              </a:rPr>
              <a:t>eGov</a:t>
            </a:r>
            <a:r>
              <a:rPr kumimoji="0" lang="en-BE" sz="2000" b="1" i="0" u="none" strike="noStrike" kern="1200" cap="none" spc="0" normalizeH="0" baseline="0" noProof="0" dirty="0">
                <a:ln>
                  <a:noFill/>
                </a:ln>
                <a:solidFill>
                  <a:srgbClr val="374646"/>
                </a:solidFill>
                <a:effectLst/>
                <a:uLnTx/>
                <a:uFillTx/>
                <a:latin typeface="Calibri" panose="020F0502020204030204"/>
                <a:ea typeface="+mn-ea"/>
                <a:cs typeface="+mn-cs"/>
              </a:rPr>
              <a:t> 3.0 – ménage : </a:t>
            </a:r>
            <a:r>
              <a:rPr kumimoji="0" lang="en-BE" sz="2000" b="1" i="0" u="none" strike="noStrike" kern="1200" cap="none" spc="0" normalizeH="0" baseline="0" noProof="0" dirty="0" err="1">
                <a:ln>
                  <a:noFill/>
                </a:ln>
                <a:solidFill>
                  <a:srgbClr val="374646"/>
                </a:solidFill>
                <a:effectLst/>
                <a:uLnTx/>
                <a:uFillTx/>
                <a:latin typeface="Calibri" panose="020F0502020204030204"/>
                <a:ea typeface="+mn-ea"/>
                <a:cs typeface="+mn-cs"/>
              </a:rPr>
              <a:t>projet</a:t>
            </a:r>
            <a:r>
              <a:rPr kumimoji="0" lang="en-BE" sz="2000" b="1" i="0" u="none" strike="noStrike" kern="1200" cap="none" spc="0" normalizeH="0" baseline="0" noProof="0" dirty="0">
                <a:ln>
                  <a:noFill/>
                </a:ln>
                <a:solidFill>
                  <a:srgbClr val="374646"/>
                </a:solidFill>
                <a:effectLst/>
                <a:uLnTx/>
                <a:uFillTx/>
                <a:latin typeface="+mn-lt"/>
                <a:ea typeface="+mn-ea"/>
                <a:cs typeface="+mn-cs"/>
              </a:rPr>
              <a:t> </a:t>
            </a:r>
            <a:r>
              <a:rPr kumimoji="0" lang="en-BE" sz="2000" b="1" i="0" u="none" strike="noStrike" kern="1200" cap="none" spc="0" normalizeH="0" baseline="0" noProof="0" dirty="0" err="1">
                <a:ln>
                  <a:noFill/>
                </a:ln>
                <a:solidFill>
                  <a:srgbClr val="374646"/>
                </a:solidFill>
                <a:effectLst/>
                <a:uLnTx/>
                <a:uFillTx/>
                <a:latin typeface="+mn-lt"/>
                <a:ea typeface="+mn-ea"/>
                <a:cs typeface="+mn-cs"/>
              </a:rPr>
              <a:t>présenté</a:t>
            </a:r>
            <a:r>
              <a:rPr kumimoji="0" lang="en-BE" sz="2000" b="1" i="0" u="none" strike="noStrike" kern="1200" cap="none" spc="0" normalizeH="0" baseline="0" noProof="0" dirty="0">
                <a:ln>
                  <a:noFill/>
                </a:ln>
                <a:solidFill>
                  <a:srgbClr val="374646"/>
                </a:solidFill>
                <a:effectLst/>
                <a:uLnTx/>
                <a:uFillTx/>
                <a:latin typeface="+mn-lt"/>
                <a:ea typeface="+mn-ea"/>
                <a:cs typeface="+mn-cs"/>
              </a:rPr>
              <a:t> </a:t>
            </a:r>
            <a:r>
              <a:rPr kumimoji="0" lang="en-BE" sz="2000" b="1" i="0" u="none" strike="noStrike" kern="1200" cap="none" spc="0" normalizeH="0" baseline="0" noProof="0" dirty="0" err="1">
                <a:ln>
                  <a:noFill/>
                </a:ln>
                <a:solidFill>
                  <a:srgbClr val="374646"/>
                </a:solidFill>
                <a:effectLst/>
                <a:uLnTx/>
                <a:uFillTx/>
                <a:latin typeface="+mn-lt"/>
                <a:ea typeface="+mn-ea"/>
                <a:cs typeface="+mn-cs"/>
              </a:rPr>
              <a:t>en</a:t>
            </a:r>
            <a:r>
              <a:rPr kumimoji="0" lang="en-BE" sz="2000" b="1" i="0" u="none" strike="noStrike" kern="1200" cap="none" spc="0" normalizeH="0" baseline="0" noProof="0" dirty="0">
                <a:ln>
                  <a:noFill/>
                </a:ln>
                <a:solidFill>
                  <a:srgbClr val="374646"/>
                </a:solidFill>
                <a:effectLst/>
                <a:uLnTx/>
                <a:uFillTx/>
                <a:latin typeface="+mn-lt"/>
                <a:ea typeface="+mn-ea"/>
                <a:cs typeface="+mn-cs"/>
              </a:rPr>
              <a:t> </a:t>
            </a:r>
            <a:r>
              <a:rPr kumimoji="0" lang="en-BE" sz="2000" b="1" i="0" u="none" strike="noStrike" kern="1200" cap="none" spc="0" normalizeH="0" baseline="0" noProof="0" dirty="0" err="1">
                <a:ln>
                  <a:noFill/>
                </a:ln>
                <a:solidFill>
                  <a:srgbClr val="374646"/>
                </a:solidFill>
                <a:effectLst/>
                <a:uLnTx/>
                <a:uFillTx/>
                <a:latin typeface="+mn-lt"/>
                <a:ea typeface="+mn-ea"/>
                <a:cs typeface="+mn-cs"/>
              </a:rPr>
              <a:t>détail</a:t>
            </a:r>
            <a:r>
              <a:rPr kumimoji="0" lang="en-BE" sz="2000" b="1" i="0" u="none" strike="noStrike" kern="1200" cap="none" spc="0" normalizeH="0" baseline="0" noProof="0" dirty="0">
                <a:ln>
                  <a:noFill/>
                </a:ln>
                <a:solidFill>
                  <a:srgbClr val="374646"/>
                </a:solidFill>
                <a:effectLst/>
                <a:uLnTx/>
                <a:uFillTx/>
                <a:latin typeface="+mn-lt"/>
                <a:ea typeface="+mn-ea"/>
                <a:cs typeface="+mn-cs"/>
              </a:rPr>
              <a:t>  </a:t>
            </a:r>
            <a:r>
              <a:rPr kumimoji="0" lang="en-BE" sz="2000" b="1" i="0" u="none" strike="noStrike" kern="1200" cap="none" spc="0" normalizeH="0" baseline="0" noProof="0" dirty="0">
                <a:ln>
                  <a:noFill/>
                </a:ln>
                <a:solidFill>
                  <a:srgbClr val="374646"/>
                </a:solidFill>
                <a:effectLst/>
                <a:uLnTx/>
                <a:uFillTx/>
                <a:latin typeface="Calibri" panose="020F0502020204030204"/>
                <a:ea typeface="+mn-ea"/>
                <a:cs typeface="+mn-cs"/>
              </a:rPr>
              <a:t>plus </a:t>
            </a:r>
            <a:r>
              <a:rPr kumimoji="0" lang="en-BE" sz="2000" b="1" i="0" u="none" strike="noStrike" kern="1200" cap="none" spc="0" normalizeH="0" baseline="0" noProof="0" dirty="0" err="1">
                <a:ln>
                  <a:noFill/>
                </a:ln>
                <a:solidFill>
                  <a:srgbClr val="374646"/>
                </a:solidFill>
                <a:effectLst/>
                <a:uLnTx/>
                <a:uFillTx/>
                <a:latin typeface="Calibri" panose="020F0502020204030204"/>
                <a:ea typeface="+mn-ea"/>
                <a:cs typeface="+mn-cs"/>
              </a:rPr>
              <a:t>avant</a:t>
            </a:r>
            <a:r>
              <a:rPr kumimoji="0" lang="en-BE" sz="2000" b="1" i="0" u="none" strike="noStrike" kern="1200" cap="none" spc="0" normalizeH="0" baseline="0" noProof="0" dirty="0">
                <a:ln>
                  <a:noFill/>
                </a:ln>
                <a:solidFill>
                  <a:srgbClr val="374646"/>
                </a:solidFill>
                <a:effectLst/>
                <a:uLnTx/>
                <a:uFillTx/>
                <a:latin typeface="Calibri" panose="020F0502020204030204"/>
                <a:ea typeface="+mn-ea"/>
                <a:cs typeface="+mn-cs"/>
              </a:rPr>
              <a:t> dans le PPT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BE" sz="2000" b="0" i="0" u="none" strike="noStrike" kern="1200" cap="none" spc="0" normalizeH="0" baseline="0" noProof="0" dirty="0">
              <a:ln>
                <a:noFill/>
              </a:ln>
              <a:solidFill>
                <a:srgbClr val="374646"/>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a:ea typeface="+mn-ea"/>
                <a:cs typeface="+mn-cs"/>
              </a:rPr>
              <a:t>Gezinssituatie en administratieve samenstelling van een gezin is niet neutraal</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alleenwonende heeft recht op verhoogde werkloosheidsuitkering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gezinssituatie bepaalt de hoogte van de arbeidsongeschiktheidsuitkering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gezinssituatie bepaalt het bedrag van het recht op de verhoogde tegemoetkoming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alleenstaande ouder heeft recht op verhoogde gezinsbijslag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enz.</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BE" sz="2000" b="0" i="0" u="none" strike="noStrike" kern="1200" cap="none" spc="0" normalizeH="0" baseline="0" noProof="0" dirty="0">
                <a:ln>
                  <a:noFill/>
                </a:ln>
                <a:solidFill>
                  <a:srgbClr val="374646"/>
                </a:solidFill>
                <a:effectLst/>
                <a:uLnTx/>
                <a:uFillTx/>
                <a:latin typeface="Calibri" panose="020F0502020204030204"/>
                <a:ea typeface="+mn-ea"/>
                <a:cs typeface="+mn-cs"/>
              </a:rPr>
              <a:t>t</a:t>
            </a:r>
            <a:r>
              <a:rPr kumimoji="0" lang="nl-BE" sz="2000" b="0" i="0" u="none" strike="noStrike" kern="1200" cap="none" spc="0" normalizeH="0" baseline="0" noProof="0" dirty="0" err="1">
                <a:ln>
                  <a:noFill/>
                </a:ln>
                <a:solidFill>
                  <a:srgbClr val="374646"/>
                </a:solidFill>
                <a:effectLst/>
                <a:uLnTx/>
                <a:uFillTx/>
                <a:latin typeface="Calibri" panose="020F0502020204030204"/>
                <a:ea typeface="+mn-ea"/>
                <a:cs typeface="+mn-cs"/>
              </a:rPr>
              <a:t>oekenning</a:t>
            </a:r>
            <a:r>
              <a:rPr kumimoji="0" lang="nl-BE" sz="2000" b="0" i="0" u="none" strike="noStrike" kern="1200" cap="none" spc="0" normalizeH="0" baseline="0" noProof="0" dirty="0">
                <a:ln>
                  <a:noFill/>
                </a:ln>
                <a:solidFill>
                  <a:srgbClr val="374646"/>
                </a:solidFill>
                <a:effectLst/>
                <a:uLnTx/>
                <a:uFillTx/>
                <a:latin typeface="Calibri" panose="020F0502020204030204"/>
                <a:ea typeface="+mn-ea"/>
                <a:cs typeface="+mn-cs"/>
              </a:rPr>
              <a:t> van rechten</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a:ea typeface="+mn-ea"/>
                <a:cs typeface="+mn-cs"/>
              </a:rPr>
              <a:t>(vroeger vooral) categoriale selectiviteit op basis van sociaal statuut</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a:ea typeface="+mn-ea"/>
                <a:cs typeface="+mn-cs"/>
              </a:rPr>
              <a:t>meer en meer op basis van inkomensselectiviteit/beschikbare middelen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BE" sz="2000" b="0" i="0" u="none" strike="noStrike" kern="1200" cap="none" spc="0" normalizeH="0" baseline="0" noProof="0" dirty="0">
                <a:ln>
                  <a:noFill/>
                </a:ln>
                <a:solidFill>
                  <a:srgbClr val="374646"/>
                </a:solidFill>
                <a:effectLst/>
                <a:uLnTx/>
                <a:uFillTx/>
                <a:latin typeface="Calibri" panose="020F0502020204030204"/>
                <a:ea typeface="+mn-ea"/>
                <a:cs typeface="+mn-cs"/>
              </a:rPr>
              <a:t>o</a:t>
            </a:r>
            <a:r>
              <a:rPr kumimoji="0" lang="nl-BE" sz="2000" b="0" i="0" u="none" strike="noStrike" kern="1200" cap="none" spc="0" normalizeH="0" baseline="0" noProof="0" dirty="0" err="1">
                <a:ln>
                  <a:noFill/>
                </a:ln>
                <a:solidFill>
                  <a:srgbClr val="374646"/>
                </a:solidFill>
                <a:effectLst/>
                <a:uLnTx/>
                <a:uFillTx/>
                <a:latin typeface="Calibri" panose="020F0502020204030204"/>
                <a:ea typeface="+mn-ea"/>
                <a:cs typeface="+mn-cs"/>
              </a:rPr>
              <a:t>ntwikkelen</a:t>
            </a:r>
            <a:r>
              <a:rPr kumimoji="0" lang="nl-BE" sz="2000" b="0" i="0" u="none" strike="noStrike" kern="1200" cap="none" spc="0" normalizeH="0" baseline="0" noProof="0" dirty="0">
                <a:ln>
                  <a:noFill/>
                </a:ln>
                <a:solidFill>
                  <a:srgbClr val="374646"/>
                </a:solidFill>
                <a:effectLst/>
                <a:uLnTx/>
                <a:uFillTx/>
                <a:latin typeface="Calibri" panose="020F0502020204030204"/>
                <a:ea typeface="+mn-ea"/>
                <a:cs typeface="+mn-cs"/>
              </a:rPr>
              <a:t> van een modulaire dienst die twee functionaliteiten aanbiedt</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a:ea typeface="+mn-ea"/>
                <a:cs typeface="+mn-cs"/>
              </a:rPr>
              <a:t>betrekken van feitelijke gegevens voor de correcte afbakening van het gezin</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a:ea typeface="+mn-ea"/>
                <a:cs typeface="+mn-cs"/>
              </a:rPr>
              <a:t>betrekken van inkomenscomponenten voor elke persoon die deel uitmaakt van het gezin zoals dat door de reglementering van de consulterende instelling wordt bepaald</a:t>
            </a:r>
          </a:p>
          <a:p>
            <a:endParaRPr lang="en-BE"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BE" dirty="0">
                <a:solidFill>
                  <a:prstClr val="black"/>
                </a:solidFill>
                <a:latin typeface="Calibri" panose="020F0502020204030204" pitchFamily="34" charset="0"/>
                <a:ea typeface="Calibri" panose="020F0502020204030204" pitchFamily="34" charset="0"/>
              </a:rPr>
              <a:t>d</a:t>
            </a:r>
            <a:r>
              <a:rPr kumimoji="0" lang="nl-B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e toegang tot de dienst wordt afgeschermd</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juridisch</a:t>
            </a:r>
            <a:r>
              <a:rPr kumimoji="0" lang="en-BE"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en-BE"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sym typeface="Wingdings" panose="05000000000000000000" pitchFamily="2" charset="2"/>
              </a:rPr>
              <a:t></a:t>
            </a:r>
            <a:r>
              <a:rPr kumimoji="0" lang="nl-BE"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beraadslaging van het Informatieveiligheidscomité</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operationeel</a:t>
            </a:r>
            <a:r>
              <a:rPr kumimoji="0" lang="en-BE"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sym typeface="Wingdings" panose="05000000000000000000" pitchFamily="2" charset="2"/>
              </a:rPr>
              <a:t> </a:t>
            </a:r>
            <a:r>
              <a:rPr kumimoji="0" lang="nl-BE"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voorafgaande integratie in het KSZ-personenrepertorium alvorens looncomponenten te kunnen betrekken</a:t>
            </a:r>
            <a:endParaRPr kumimoji="0" lang="nl-BE"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BE" dirty="0">
                <a:solidFill>
                  <a:prstClr val="black"/>
                </a:solidFill>
                <a:latin typeface="Calibri" panose="020F0502020204030204" pitchFamily="34" charset="0"/>
              </a:rPr>
              <a:t>m</a:t>
            </a:r>
            <a:r>
              <a:rPr kumimoji="0" lang="nl-B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eerwaarde voor de burger</a:t>
            </a:r>
          </a:p>
          <a:p>
            <a:pPr marL="540000" lvl="1" indent="-180000">
              <a:lnSpc>
                <a:spcPct val="100000"/>
              </a:lnSpc>
              <a:buFont typeface="Calibri" panose="020F0502020204030204" pitchFamily="34" charset="0"/>
              <a:buChar char="-"/>
              <a:defRPr/>
            </a:pPr>
            <a:r>
              <a:rPr lang="nl-BE" dirty="0">
                <a:solidFill>
                  <a:prstClr val="black"/>
                </a:solidFill>
                <a:latin typeface="Calibri" panose="020F0502020204030204" pitchFamily="34" charset="0"/>
                <a:ea typeface="Calibri" panose="020F0502020204030204" pitchFamily="34" charset="0"/>
              </a:rPr>
              <a:t>rechten worden van de eerste keer correct toegekend (“first time right”)</a:t>
            </a:r>
          </a:p>
          <a:p>
            <a:pPr marL="540000" lvl="1" indent="-180000">
              <a:lnSpc>
                <a:spcPct val="100000"/>
              </a:lnSpc>
              <a:buFont typeface="Calibri" panose="020F0502020204030204" pitchFamily="34" charset="0"/>
              <a:buChar char="-"/>
              <a:defRPr/>
            </a:pPr>
            <a:r>
              <a:rPr lang="nl-BE" dirty="0">
                <a:solidFill>
                  <a:prstClr val="black"/>
                </a:solidFill>
                <a:latin typeface="Calibri" panose="020F0502020204030204" pitchFamily="34" charset="0"/>
                <a:ea typeface="Calibri" panose="020F0502020204030204" pitchFamily="34" charset="0"/>
              </a:rPr>
              <a:t>rechten worden sneller toegekend (“</a:t>
            </a:r>
            <a:r>
              <a:rPr lang="nl-BE" dirty="0" err="1">
                <a:solidFill>
                  <a:prstClr val="black"/>
                </a:solidFill>
                <a:latin typeface="Calibri" panose="020F0502020204030204" pitchFamily="34" charset="0"/>
                <a:ea typeface="Calibri" panose="020F0502020204030204" pitchFamily="34" charset="0"/>
              </a:rPr>
              <a:t>nearly</a:t>
            </a:r>
            <a:r>
              <a:rPr lang="nl-BE" dirty="0">
                <a:solidFill>
                  <a:prstClr val="black"/>
                </a:solidFill>
                <a:latin typeface="Calibri" panose="020F0502020204030204" pitchFamily="34" charset="0"/>
                <a:ea typeface="Calibri" panose="020F0502020204030204" pitchFamily="34" charset="0"/>
              </a:rPr>
              <a:t> real time”)</a:t>
            </a:r>
          </a:p>
          <a:p>
            <a:pPr marL="540000" lvl="1" indent="-180000">
              <a:lnSpc>
                <a:spcPct val="100000"/>
              </a:lnSpc>
              <a:buFont typeface="Calibri" panose="020F0502020204030204" pitchFamily="34" charset="0"/>
              <a:buChar char="-"/>
              <a:defRPr/>
            </a:pPr>
            <a:r>
              <a:rPr lang="nl-BE" dirty="0">
                <a:solidFill>
                  <a:prstClr val="black"/>
                </a:solidFill>
                <a:latin typeface="Calibri" panose="020F0502020204030204" pitchFamily="34" charset="0"/>
                <a:ea typeface="Calibri" panose="020F0502020204030204" pitchFamily="34" charset="0"/>
              </a:rPr>
              <a:t>bevordert de verdere automatisering in het toekennen van rechten</a:t>
            </a:r>
          </a:p>
          <a:p>
            <a:pPr marL="540000" lvl="1" indent="-180000">
              <a:lnSpc>
                <a:spcPct val="100000"/>
              </a:lnSpc>
              <a:buFont typeface="Calibri" panose="020F0502020204030204" pitchFamily="34" charset="0"/>
              <a:buChar char="-"/>
              <a:defRPr/>
            </a:pPr>
            <a:r>
              <a:rPr lang="nl-BE" dirty="0">
                <a:solidFill>
                  <a:prstClr val="black"/>
                </a:solidFill>
                <a:latin typeface="Calibri" panose="020F0502020204030204" pitchFamily="34" charset="0"/>
                <a:ea typeface="Calibri" panose="020F0502020204030204" pitchFamily="34" charset="0"/>
              </a:rPr>
              <a:t>vermijdt onnodige contacten met de burger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BE" sz="1900" dirty="0">
                <a:solidFill>
                  <a:prstClr val="black"/>
                </a:solidFill>
                <a:latin typeface="Calibri" panose="020F0502020204030204" pitchFamily="34" charset="0"/>
                <a:ea typeface="Calibri" panose="020F0502020204030204" pitchFamily="34" charset="0"/>
              </a:rPr>
              <a:t>m</a:t>
            </a:r>
            <a:r>
              <a:rPr kumimoji="0" lang="nl-B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eerwaarde voor de instellingen</a:t>
            </a:r>
          </a:p>
          <a:p>
            <a:pPr marL="540000" marR="0" lvl="1" indent="-180000" algn="l" defTabSz="914400" rtl="0" eaLnBrk="1" fontAlgn="auto" latinLnBrk="0" hangingPunct="1">
              <a:lnSpc>
                <a:spcPct val="100000"/>
              </a:lnSpc>
              <a:spcBef>
                <a:spcPts val="500"/>
              </a:spcBef>
              <a:spcAft>
                <a:spcPts val="0"/>
              </a:spcAft>
              <a:buClrTx/>
              <a:buSzTx/>
              <a:buFont typeface="Calibri" panose="020F0502020204030204" pitchFamily="34" charset="0"/>
              <a:buChar char="-"/>
              <a:tabLst/>
              <a:defRPr/>
            </a:pPr>
            <a:r>
              <a:rPr kumimoji="0" lang="nl-BE"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kostenefficiënt</a:t>
            </a:r>
          </a:p>
          <a:p>
            <a:pPr marL="542200" lvl="1" indent="-180000">
              <a:buFont typeface="Arial" panose="020B0604020202020204" pitchFamily="34" charset="0"/>
              <a:buChar char="•"/>
              <a:defRPr/>
            </a:pPr>
            <a:r>
              <a:rPr lang="nl-BE" dirty="0">
                <a:solidFill>
                  <a:prstClr val="black"/>
                </a:solidFill>
                <a:latin typeface="Calibri" panose="020F0502020204030204" pitchFamily="34" charset="0"/>
                <a:ea typeface="Calibri" panose="020F0502020204030204" pitchFamily="34" charset="0"/>
              </a:rPr>
              <a:t>doen een beroep op één centrale en modulaire dienst</a:t>
            </a:r>
          </a:p>
          <a:p>
            <a:pPr marL="542200" lvl="1" indent="-180000">
              <a:buFont typeface="Arial" panose="020B0604020202020204" pitchFamily="34" charset="0"/>
              <a:buChar char="•"/>
              <a:defRPr/>
            </a:pPr>
            <a:r>
              <a:rPr lang="nl-BE" dirty="0">
                <a:solidFill>
                  <a:prstClr val="black"/>
                </a:solidFill>
                <a:latin typeface="Calibri" panose="020F0502020204030204" pitchFamily="34" charset="0"/>
                <a:ea typeface="Calibri" panose="020F0502020204030204" pitchFamily="34" charset="0"/>
              </a:rPr>
              <a:t>dienen niet elk afzonderlijk de logica te implementeren en te onderhouden</a:t>
            </a:r>
          </a:p>
          <a:p>
            <a:pPr marL="542200" lvl="1" indent="-180000">
              <a:buFont typeface="Arial" panose="020B0604020202020204" pitchFamily="34" charset="0"/>
              <a:buChar char="•"/>
              <a:defRPr/>
            </a:pPr>
            <a:r>
              <a:rPr lang="nl-BE" dirty="0">
                <a:solidFill>
                  <a:prstClr val="black"/>
                </a:solidFill>
                <a:latin typeface="Calibri" panose="020F0502020204030204" pitchFamily="34" charset="0"/>
                <a:ea typeface="Calibri" panose="020F0502020204030204" pitchFamily="34" charset="0"/>
              </a:rPr>
              <a:t>optimaliseren en automatiseren van beslissingsprocessen</a:t>
            </a:r>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31</a:t>
            </a:fld>
            <a:endParaRPr lang="nl-BE"/>
          </a:p>
        </p:txBody>
      </p:sp>
    </p:spTree>
    <p:extLst>
      <p:ext uri="{BB962C8B-B14F-4D97-AF65-F5344CB8AC3E}">
        <p14:creationId xmlns:p14="http://schemas.microsoft.com/office/powerpoint/2010/main" val="3471206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37</a:t>
            </a:fld>
            <a:endParaRPr lang="nl-BE"/>
          </a:p>
        </p:txBody>
      </p:sp>
    </p:spTree>
    <p:extLst>
      <p:ext uri="{BB962C8B-B14F-4D97-AF65-F5344CB8AC3E}">
        <p14:creationId xmlns:p14="http://schemas.microsoft.com/office/powerpoint/2010/main" val="4103086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45</a:t>
            </a:fld>
            <a:endParaRPr lang="nl-BE"/>
          </a:p>
        </p:txBody>
      </p:sp>
    </p:spTree>
    <p:extLst>
      <p:ext uri="{BB962C8B-B14F-4D97-AF65-F5344CB8AC3E}">
        <p14:creationId xmlns:p14="http://schemas.microsoft.com/office/powerpoint/2010/main" val="678376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27000" marR="0" lvl="0" indent="0" algn="l" defTabSz="914400" rtl="0" eaLnBrk="1" fontAlgn="auto" latinLnBrk="0" hangingPunct="1">
              <a:lnSpc>
                <a:spcPct val="150000"/>
              </a:lnSpc>
              <a:spcBef>
                <a:spcPts val="500"/>
              </a:spcBef>
              <a:spcAft>
                <a:spcPts val="0"/>
              </a:spcAft>
              <a:buClr>
                <a:srgbClr val="5DC5D2"/>
              </a:buClr>
              <a:buSzPts val="1600"/>
              <a:buFont typeface="Arial"/>
              <a:buNone/>
              <a:tabLst/>
              <a:defRPr/>
            </a:pPr>
            <a:r>
              <a:rPr kumimoji="0" lang="nl-BE" sz="1200" b="0" i="0" u="none" strike="noStrike" kern="0" cap="none" spc="0" normalizeH="0" baseline="0" noProof="0" dirty="0">
                <a:ln>
                  <a:noFill/>
                </a:ln>
                <a:solidFill>
                  <a:srgbClr val="262626"/>
                </a:solidFill>
                <a:effectLst/>
                <a:uLnTx/>
                <a:uFillTx/>
                <a:latin typeface="Century Gothic"/>
                <a:sym typeface="Century Gothic"/>
              </a:rPr>
              <a:t>De coördinatie werkgroep van de KSZ zal een rol spelen in het verder vorm geven van dit traject. De verschillende OISZ zijn er vertegenwoordigd.</a:t>
            </a:r>
            <a:endParaRPr kumimoji="0" lang="en-BE" sz="1200" b="0" i="0" u="none" strike="noStrike" kern="0" cap="none" spc="0" normalizeH="0" baseline="0" noProof="0" dirty="0">
              <a:ln>
                <a:noFill/>
              </a:ln>
              <a:solidFill>
                <a:srgbClr val="262626"/>
              </a:solidFill>
              <a:effectLst/>
              <a:uLnTx/>
              <a:uFillTx/>
              <a:latin typeface="Century Gothic"/>
              <a:sym typeface="Century Gothic"/>
            </a:endParaRPr>
          </a:p>
          <a:p>
            <a:pPr marL="127000" marR="0" lvl="0" indent="0" algn="l" defTabSz="914400" rtl="0" eaLnBrk="1" fontAlgn="auto" latinLnBrk="0" hangingPunct="1">
              <a:lnSpc>
                <a:spcPct val="150000"/>
              </a:lnSpc>
              <a:spcBef>
                <a:spcPts val="500"/>
              </a:spcBef>
              <a:spcAft>
                <a:spcPts val="0"/>
              </a:spcAft>
              <a:buClr>
                <a:srgbClr val="5DC5D2"/>
              </a:buClr>
              <a:buSzPts val="1600"/>
              <a:buFont typeface="Arial"/>
              <a:buNone/>
              <a:tabLst/>
              <a:defRPr/>
            </a:pPr>
            <a:r>
              <a:rPr kumimoji="0" lang="nl-BE" sz="1200" b="0" i="0" u="none" strike="noStrike" kern="0" cap="none" spc="0" normalizeH="0" baseline="0" noProof="0" dirty="0">
                <a:ln>
                  <a:noFill/>
                </a:ln>
                <a:solidFill>
                  <a:srgbClr val="262626"/>
                </a:solidFill>
                <a:effectLst/>
                <a:uLnTx/>
                <a:uFillTx/>
                <a:latin typeface="Century Gothic"/>
                <a:sym typeface="Century Gothic"/>
              </a:rPr>
              <a:t>Het is belangrijk mee te nemen wat er al bestaat en voor elke doelgroep te bepalen wat de toegevoegde waarde is van de portaalevoluties en hoe sterk we hierin willen investeren</a:t>
            </a:r>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50</a:t>
            </a:fld>
            <a:endParaRPr lang="nl-BE"/>
          </a:p>
        </p:txBody>
      </p:sp>
    </p:spTree>
    <p:extLst>
      <p:ext uri="{BB962C8B-B14F-4D97-AF65-F5344CB8AC3E}">
        <p14:creationId xmlns:p14="http://schemas.microsoft.com/office/powerpoint/2010/main" val="3531850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Het A1- of PDA1-certificaat</a:t>
            </a:r>
            <a:r>
              <a:rPr lang="nl-BE" dirty="0"/>
              <a:t> geeft aan </a:t>
            </a:r>
            <a:r>
              <a:rPr lang="nl-BE" dirty="0" err="1"/>
              <a:t>aan</a:t>
            </a:r>
            <a:r>
              <a:rPr lang="nl-BE" dirty="0"/>
              <a:t> welke nationale wetgeving op het gebied van sociale zekerheid en arbeidsrecht een werknemer onderworpen is, dat wil zeggen welke wetgeving op de werknemer van toepassing is.  </a:t>
            </a:r>
            <a:endParaRPr lang="en-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Het A1- of PDA1-certificaat wordt afgegeven door de </a:t>
            </a:r>
            <a:r>
              <a:rPr lang="nl-BE" dirty="0" err="1"/>
              <a:t>socialezekerheidsinstelling</a:t>
            </a:r>
            <a:r>
              <a:rPr lang="nl-BE" dirty="0"/>
              <a:t> van het land waar de werknemer gewoonlijk verblijft (het uitzendende land).  </a:t>
            </a:r>
            <a:endParaRPr lang="en-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Het is een fundamenteel document in het kader van detachering binnen de EU of mobiliteit van werknemers binnen de EU en de EER.</a:t>
            </a:r>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53</a:t>
            </a:fld>
            <a:endParaRPr lang="nl-BE"/>
          </a:p>
        </p:txBody>
      </p:sp>
    </p:spTree>
    <p:extLst>
      <p:ext uri="{BB962C8B-B14F-4D97-AF65-F5344CB8AC3E}">
        <p14:creationId xmlns:p14="http://schemas.microsoft.com/office/powerpoint/2010/main" val="2387560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European Health Data Space </a:t>
            </a:r>
            <a:r>
              <a:rPr lang="nl-BE" b="1" dirty="0" err="1"/>
              <a:t>Regulation</a:t>
            </a:r>
            <a:endParaRPr lang="nl-BE" b="1" dirty="0"/>
          </a:p>
          <a:p>
            <a:endParaRPr lang="en-BE" dirty="0"/>
          </a:p>
          <a:p>
            <a:pPr marL="171450" indent="-171450">
              <a:buFontTx/>
              <a:buChar char="-"/>
            </a:pPr>
            <a:r>
              <a:rPr lang="en-BE" dirty="0"/>
              <a:t>v</a:t>
            </a:r>
            <a:r>
              <a:rPr lang="nl-BE" dirty="0" err="1"/>
              <a:t>erordening</a:t>
            </a:r>
            <a:r>
              <a:rPr lang="nl-BE" dirty="0"/>
              <a:t> (EU) 2025/327, vastgesteld in maart </a:t>
            </a:r>
            <a:r>
              <a:rPr lang="en-BE" dirty="0"/>
              <a:t>2025</a:t>
            </a:r>
          </a:p>
          <a:p>
            <a:pPr marL="171450" indent="-171450">
              <a:buFontTx/>
              <a:buChar char="-"/>
            </a:pPr>
            <a:r>
              <a:rPr lang="nl-BE" dirty="0"/>
              <a:t>belangrijkste doelstellingen</a:t>
            </a:r>
            <a:endParaRPr lang="en-BE" dirty="0"/>
          </a:p>
          <a:p>
            <a:pPr marL="628650" lvl="1" indent="-171450">
              <a:buFontTx/>
              <a:buChar char="-"/>
            </a:pPr>
            <a:r>
              <a:rPr lang="nl-BE" dirty="0"/>
              <a:t>burgers meer </a:t>
            </a:r>
            <a:r>
              <a:rPr lang="en-BE" dirty="0"/>
              <a:t>empowerment</a:t>
            </a:r>
            <a:r>
              <a:rPr lang="nl-BE" dirty="0"/>
              <a:t> geven door betere toegang tot en controle over hun gezondheidsgegevens in alle lidstaten (primair gebruik)</a:t>
            </a:r>
            <a:endParaRPr lang="en-BE" dirty="0"/>
          </a:p>
          <a:p>
            <a:pPr marL="628650" lvl="1" indent="-171450">
              <a:buFontTx/>
              <a:buChar char="-"/>
            </a:pPr>
            <a:r>
              <a:rPr lang="nl-BE" dirty="0"/>
              <a:t>hergebruik van gezondheidsgegevens (geanonimiseerd/</a:t>
            </a:r>
            <a:r>
              <a:rPr lang="nl-BE" dirty="0" err="1"/>
              <a:t>gepseudonimiseerd</a:t>
            </a:r>
            <a:r>
              <a:rPr lang="nl-BE" dirty="0"/>
              <a:t>) mogelijk maken voor onderzoek, beleidsvorming, innovatie en volksgezondheid (secundair gebruik)</a:t>
            </a:r>
            <a:endParaRPr lang="en-BE" dirty="0"/>
          </a:p>
          <a:p>
            <a:pPr marL="628650" lvl="1" indent="-171450">
              <a:buFontTx/>
              <a:buChar char="-"/>
            </a:pPr>
            <a:r>
              <a:rPr lang="nl-BE" dirty="0"/>
              <a:t>interoperabiliteit waarborgen: gemeenschappelijke normen voor elektronische gezondheidsdossiers, gegevensformaten en veilige uitwisseling</a:t>
            </a:r>
            <a:endParaRPr lang="en-BE" dirty="0"/>
          </a:p>
          <a:p>
            <a:pPr marL="628650" lvl="1" indent="-171450">
              <a:buFontTx/>
              <a:buChar char="-"/>
            </a:pPr>
            <a:endParaRPr lang="en-BE" dirty="0"/>
          </a:p>
          <a:p>
            <a:pPr marL="171450" lvl="0" indent="-171450">
              <a:buFontTx/>
              <a:buChar char="-"/>
            </a:pPr>
            <a:r>
              <a:rPr lang="nl-BE" dirty="0"/>
              <a:t>Gefaseerde invoering </a:t>
            </a:r>
            <a:endParaRPr lang="en-BE" dirty="0"/>
          </a:p>
          <a:p>
            <a:pPr marL="628650" lvl="1" indent="-171450">
              <a:buFontTx/>
              <a:buChar char="-"/>
            </a:pPr>
            <a:r>
              <a:rPr lang="nl-BE" dirty="0"/>
              <a:t>2029: eerste gegevenstypen (</a:t>
            </a:r>
            <a:r>
              <a:rPr lang="nl-BE" dirty="0" err="1"/>
              <a:t>patiëntensamenvattingen</a:t>
            </a:r>
            <a:r>
              <a:rPr lang="nl-BE" dirty="0"/>
              <a:t>, e-recepten/e-afgiften)</a:t>
            </a:r>
            <a:endParaRPr lang="en-BE" dirty="0"/>
          </a:p>
          <a:p>
            <a:pPr marL="628650" lvl="1" indent="-171450">
              <a:buFontTx/>
              <a:buChar char="-"/>
            </a:pPr>
            <a:r>
              <a:rPr lang="nl-BE" dirty="0"/>
              <a:t>2031: f</a:t>
            </a:r>
            <a:r>
              <a:rPr lang="en-BE" dirty="0" err="1"/>
              <a:t>ull</a:t>
            </a:r>
            <a:r>
              <a:rPr lang="en-BE" dirty="0"/>
              <a:t> scope</a:t>
            </a:r>
          </a:p>
          <a:p>
            <a:pPr marL="628650" lvl="1" indent="-171450">
              <a:buFontTx/>
              <a:buChar char="-"/>
            </a:pPr>
            <a:endParaRPr lang="en-BE" dirty="0"/>
          </a:p>
          <a:p>
            <a:pPr marL="0" lvl="0" indent="0">
              <a:buFontTx/>
              <a:buNone/>
            </a:pPr>
            <a:r>
              <a:rPr lang="nl-BE" b="1" dirty="0" err="1"/>
              <a:t>Multisectorale</a:t>
            </a:r>
            <a:r>
              <a:rPr lang="nl-BE" b="1" dirty="0"/>
              <a:t> </a:t>
            </a:r>
            <a:r>
              <a:rPr lang="nl-BE" b="1" dirty="0" err="1"/>
              <a:t>use</a:t>
            </a:r>
            <a:r>
              <a:rPr lang="nl-BE" b="1" dirty="0"/>
              <a:t> case</a:t>
            </a:r>
            <a:endParaRPr lang="en-BE" b="1" dirty="0"/>
          </a:p>
          <a:p>
            <a:pPr marL="0" lvl="0" indent="0">
              <a:buFontTx/>
              <a:buNone/>
            </a:pPr>
            <a:endParaRPr lang="en-BE" dirty="0"/>
          </a:p>
          <a:p>
            <a:pPr marL="171450" lvl="0" indent="-171450">
              <a:buFontTx/>
              <a:buChar char="-"/>
            </a:pPr>
            <a:r>
              <a:rPr lang="nl-BE" sz="1200" kern="1200" dirty="0">
                <a:solidFill>
                  <a:schemeClr val="tx1"/>
                </a:solidFill>
                <a:latin typeface="+mn-lt"/>
                <a:ea typeface="+mn-ea"/>
                <a:cs typeface="+mn-cs"/>
              </a:rPr>
              <a:t>burgers moeten zich </a:t>
            </a:r>
            <a:r>
              <a:rPr lang="nl-BE" dirty="0"/>
              <a:t>kunnen </a:t>
            </a:r>
            <a:r>
              <a:rPr lang="nl-BE" dirty="0" err="1"/>
              <a:t>authenticeren</a:t>
            </a:r>
            <a:r>
              <a:rPr lang="nl-BE" dirty="0"/>
              <a:t> met behulp van hun </a:t>
            </a:r>
            <a:r>
              <a:rPr lang="nl-BE" dirty="0" err="1"/>
              <a:t>eIDAS</a:t>
            </a:r>
            <a:r>
              <a:rPr lang="nl-BE" dirty="0"/>
              <a:t> 2.0-conforme EUDI-</a:t>
            </a:r>
            <a:r>
              <a:rPr lang="en-BE" dirty="0"/>
              <a:t>wallet</a:t>
            </a:r>
          </a:p>
          <a:p>
            <a:pPr marL="171450" lvl="0" indent="-171450">
              <a:buFontTx/>
              <a:buChar char="-"/>
            </a:pPr>
            <a:r>
              <a:rPr lang="nl-BE" dirty="0"/>
              <a:t>burgers moeten een elektronisch </a:t>
            </a:r>
            <a:r>
              <a:rPr lang="en-BE" dirty="0" err="1"/>
              <a:t>voorschrift</a:t>
            </a:r>
            <a:r>
              <a:rPr lang="nl-BE" dirty="0"/>
              <a:t> en de Europese ziekteverzekeringskaart in deze </a:t>
            </a:r>
            <a:r>
              <a:rPr lang="en-BE" dirty="0"/>
              <a:t>digital wallet</a:t>
            </a:r>
            <a:r>
              <a:rPr lang="nl-BE" dirty="0"/>
              <a:t> kunnen downloaden</a:t>
            </a:r>
            <a:endParaRPr lang="en-BE" dirty="0"/>
          </a:p>
          <a:p>
            <a:pPr marL="171450" lvl="0" indent="-171450">
              <a:buFontTx/>
              <a:buChar char="-"/>
            </a:pPr>
            <a:r>
              <a:rPr lang="nl-BE" dirty="0"/>
              <a:t>om één geïntegreerde elektronisch ondertekende QR-code (of twee afzonderlijke elektronisch ondertekende QR-codes) te kunnen tonen met de informatie van het </a:t>
            </a:r>
            <a:r>
              <a:rPr lang="en-BE" dirty="0" err="1"/>
              <a:t>voorschrift</a:t>
            </a:r>
            <a:r>
              <a:rPr lang="nl-BE" dirty="0"/>
              <a:t> en de informatie over de ziektekostenverzekeringsstatus</a:t>
            </a:r>
            <a:endParaRPr lang="en-BE" dirty="0"/>
          </a:p>
          <a:p>
            <a:pPr marL="171450" lvl="0" indent="-171450">
              <a:buFontTx/>
              <a:buChar char="-"/>
            </a:pPr>
            <a:r>
              <a:rPr lang="nl-BE" dirty="0"/>
              <a:t>het elektronische </a:t>
            </a:r>
            <a:r>
              <a:rPr lang="en-BE" dirty="0" err="1"/>
              <a:t>voorschrift</a:t>
            </a:r>
            <a:r>
              <a:rPr lang="nl-BE" dirty="0"/>
              <a:t> tegen het juiste tarief laten uitvoeren</a:t>
            </a:r>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54</a:t>
            </a:fld>
            <a:endParaRPr lang="nl-BE"/>
          </a:p>
        </p:txBody>
      </p:sp>
    </p:spTree>
    <p:extLst>
      <p:ext uri="{BB962C8B-B14F-4D97-AF65-F5344CB8AC3E}">
        <p14:creationId xmlns:p14="http://schemas.microsoft.com/office/powerpoint/2010/main" val="903110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68</a:t>
            </a:fld>
            <a:endParaRPr lang="nl-BE"/>
          </a:p>
        </p:txBody>
      </p:sp>
    </p:spTree>
    <p:extLst>
      <p:ext uri="{BB962C8B-B14F-4D97-AF65-F5344CB8AC3E}">
        <p14:creationId xmlns:p14="http://schemas.microsoft.com/office/powerpoint/2010/main" val="2735572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76</a:t>
            </a:fld>
            <a:endParaRPr lang="nl-BE"/>
          </a:p>
        </p:txBody>
      </p:sp>
    </p:spTree>
    <p:extLst>
      <p:ext uri="{BB962C8B-B14F-4D97-AF65-F5344CB8AC3E}">
        <p14:creationId xmlns:p14="http://schemas.microsoft.com/office/powerpoint/2010/main" val="3332731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3</a:t>
            </a:fld>
            <a:endParaRPr lang="nl-BE"/>
          </a:p>
        </p:txBody>
      </p:sp>
    </p:spTree>
    <p:extLst>
      <p:ext uri="{BB962C8B-B14F-4D97-AF65-F5344CB8AC3E}">
        <p14:creationId xmlns:p14="http://schemas.microsoft.com/office/powerpoint/2010/main" val="1532295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77</a:t>
            </a:fld>
            <a:endParaRPr lang="nl-BE"/>
          </a:p>
        </p:txBody>
      </p:sp>
    </p:spTree>
    <p:extLst>
      <p:ext uri="{BB962C8B-B14F-4D97-AF65-F5344CB8AC3E}">
        <p14:creationId xmlns:p14="http://schemas.microsoft.com/office/powerpoint/2010/main" val="2194670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78</a:t>
            </a:fld>
            <a:endParaRPr lang="nl-BE"/>
          </a:p>
        </p:txBody>
      </p:sp>
    </p:spTree>
    <p:extLst>
      <p:ext uri="{BB962C8B-B14F-4D97-AF65-F5344CB8AC3E}">
        <p14:creationId xmlns:p14="http://schemas.microsoft.com/office/powerpoint/2010/main" val="3361992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374646"/>
                </a:solidFill>
                <a:effectLst/>
                <a:uLnTx/>
                <a:uFillTx/>
                <a:latin typeface="Calibri" panose="020F0502020204030204"/>
                <a:ea typeface="+mn-ea"/>
                <a:cs typeface="+mn-cs"/>
              </a:rPr>
              <a:t>Gezinssituatie en administratieve samenstelling van een gezin is niet neutraal</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alleenwonende heeft recht op verhoogde werkloosheidsuitkering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gezinssituatie bepaalt de hoogte van de arbeidsongeschiktheidsuitkering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gezinssituatie bepaalt het bedrag van het recht op de verhoogde tegemoetkoming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alleenstaande ouder heeft recht op verhoogde gezinsbijslag</a:t>
            </a:r>
          </a:p>
          <a:p>
            <a:pPr marL="447675" marR="0" lvl="1" indent="-1778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74646"/>
                </a:solidFill>
                <a:effectLst/>
                <a:uLnTx/>
                <a:uFillTx/>
                <a:latin typeface="Calibri" panose="020F0502020204030204" pitchFamily="34" charset="0"/>
                <a:ea typeface="+mn-ea"/>
                <a:cs typeface="+mn-cs"/>
              </a:rPr>
              <a:t>enz.</a:t>
            </a:r>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7</a:t>
            </a:fld>
            <a:endParaRPr lang="nl-BE"/>
          </a:p>
        </p:txBody>
      </p:sp>
    </p:spTree>
    <p:extLst>
      <p:ext uri="{BB962C8B-B14F-4D97-AF65-F5344CB8AC3E}">
        <p14:creationId xmlns:p14="http://schemas.microsoft.com/office/powerpoint/2010/main" val="3551158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8</a:t>
            </a:fld>
            <a:endParaRPr lang="nl-BE"/>
          </a:p>
        </p:txBody>
      </p:sp>
    </p:spTree>
    <p:extLst>
      <p:ext uri="{BB962C8B-B14F-4D97-AF65-F5344CB8AC3E}">
        <p14:creationId xmlns:p14="http://schemas.microsoft.com/office/powerpoint/2010/main" val="4221706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dirty="0"/>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17</a:t>
            </a:fld>
            <a:endParaRPr lang="nl-BE"/>
          </a:p>
        </p:txBody>
      </p:sp>
    </p:spTree>
    <p:extLst>
      <p:ext uri="{BB962C8B-B14F-4D97-AF65-F5344CB8AC3E}">
        <p14:creationId xmlns:p14="http://schemas.microsoft.com/office/powerpoint/2010/main" val="576419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indent="-228600"/>
            <a:endParaRPr lang="en-BE" sz="1200" dirty="0">
              <a:effectLst/>
              <a:latin typeface="+mn-lt"/>
              <a:ea typeface="+mn-ea"/>
            </a:endParaRPr>
          </a:p>
          <a:p>
            <a:pPr marL="457200" indent="-228600"/>
            <a:r>
              <a:rPr lang="fr-BE" sz="1800" dirty="0">
                <a:effectLst/>
                <a:latin typeface="Calibri" panose="020F0502020204030204" pitchFamily="34" charset="0"/>
                <a:ea typeface="Calibri" panose="020F0502020204030204" pitchFamily="34" charset="0"/>
              </a:rPr>
              <a:t>Les données </a:t>
            </a:r>
            <a:r>
              <a:rPr lang="fr-BE" sz="1800" b="1" dirty="0" err="1">
                <a:effectLst/>
                <a:latin typeface="Calibri" panose="020F0502020204030204" pitchFamily="34" charset="0"/>
                <a:ea typeface="Calibri" panose="020F0502020204030204" pitchFamily="34" charset="0"/>
              </a:rPr>
              <a:t>BelRAI</a:t>
            </a:r>
            <a:r>
              <a:rPr lang="fr-BE" sz="1800" dirty="0">
                <a:effectLst/>
                <a:latin typeface="Calibri" panose="020F0502020204030204" pitchFamily="34" charset="0"/>
                <a:ea typeface="Calibri" panose="020F0502020204030204" pitchFamily="34" charset="0"/>
              </a:rPr>
              <a:t> proviennent d'une application web du</a:t>
            </a:r>
            <a:r>
              <a:rPr lang="en-BE" sz="1800" dirty="0">
                <a:effectLst/>
                <a:latin typeface="Calibri" panose="020F0502020204030204" pitchFamily="34" charset="0"/>
                <a:ea typeface="Calibri" panose="020F0502020204030204" pitchFamily="34" charset="0"/>
              </a:rPr>
              <a:t> </a:t>
            </a:r>
            <a:r>
              <a:rPr lang="fr-BE" sz="1800" dirty="0">
                <a:effectLst/>
                <a:latin typeface="Calibri" panose="020F0502020204030204" pitchFamily="34" charset="0"/>
                <a:ea typeface="Calibri" panose="020F0502020204030204" pitchFamily="34" charset="0"/>
              </a:rPr>
              <a:t>SPF Santé publique standardisant l'évaluation des besoins de santé des personnes vulnérables (domicile, institution, hôpital). </a:t>
            </a:r>
            <a:endParaRPr lang="en-BE" sz="1800" dirty="0">
              <a:effectLst/>
              <a:latin typeface="Calibri" panose="020F0502020204030204" pitchFamily="34" charset="0"/>
              <a:ea typeface="Calibri" panose="020F0502020204030204" pitchFamily="34" charset="0"/>
            </a:endParaRPr>
          </a:p>
          <a:p>
            <a:pPr marL="457200" indent="-228600"/>
            <a:r>
              <a:rPr lang="fr-BE" sz="1800" dirty="0">
                <a:effectLst/>
                <a:latin typeface="Calibri" panose="020F0502020204030204" pitchFamily="34" charset="0"/>
                <a:ea typeface="Calibri" panose="020F0502020204030204" pitchFamily="34" charset="0"/>
              </a:rPr>
              <a:t>Elles centralisent des informations structurées pour améliorer la qualité des soins via la plateforme eHealth</a:t>
            </a:r>
            <a:endParaRPr lang="nl-BE" sz="1800" dirty="0">
              <a:effectLst/>
              <a:latin typeface="Calibri" panose="020F0502020204030204" pitchFamily="34" charset="0"/>
              <a:ea typeface="Calibri" panose="020F0502020204030204" pitchFamily="34" charset="0"/>
            </a:endParaRPr>
          </a:p>
          <a:p>
            <a:endParaRPr lang="en-BE" sz="1800" dirty="0">
              <a:solidFill>
                <a:srgbClr val="000000"/>
              </a:solidFill>
              <a:effectLst/>
              <a:latin typeface="Aptos"/>
              <a:ea typeface="Times New Roman" panose="02020603050405020304" pitchFamily="18" charset="0"/>
              <a:cs typeface="Calibri" panose="020F0502020204030204" pitchFamily="34" charset="0"/>
            </a:endParaRPr>
          </a:p>
          <a:p>
            <a:pPr marL="457200" indent="-228600" algn="l" defTabSz="914400" rtl="0" eaLnBrk="1" latinLnBrk="0" hangingPunct="1"/>
            <a:r>
              <a:rPr lang="en-BE" sz="1800" b="1" kern="1200" dirty="0">
                <a:solidFill>
                  <a:schemeClr val="tx1"/>
                </a:solidFill>
                <a:effectLst/>
                <a:latin typeface="Calibri" panose="020F0502020204030204" pitchFamily="34" charset="0"/>
                <a:ea typeface="Calibri" panose="020F0502020204030204" pitchFamily="34" charset="0"/>
                <a:cs typeface="+mn-cs"/>
              </a:rPr>
              <a:t>exposition des </a:t>
            </a:r>
            <a:r>
              <a:rPr lang="en-BE" sz="1800" b="1" kern="1200" dirty="0" err="1">
                <a:solidFill>
                  <a:schemeClr val="tx1"/>
                </a:solidFill>
                <a:effectLst/>
                <a:latin typeface="Calibri" panose="020F0502020204030204" pitchFamily="34" charset="0"/>
                <a:ea typeface="Calibri" panose="020F0502020204030204" pitchFamily="34" charset="0"/>
                <a:cs typeface="+mn-cs"/>
              </a:rPr>
              <a:t>données</a:t>
            </a:r>
            <a:r>
              <a:rPr lang="en-BE" sz="1800" b="1" kern="1200" dirty="0">
                <a:solidFill>
                  <a:schemeClr val="tx1"/>
                </a:solidFill>
                <a:effectLst/>
                <a:latin typeface="Calibri" panose="020F0502020204030204" pitchFamily="34" charset="0"/>
                <a:ea typeface="Calibri" panose="020F0502020204030204" pitchFamily="34" charset="0"/>
                <a:cs typeface="+mn-cs"/>
              </a:rPr>
              <a:t> de reconnaissance du handicap </a:t>
            </a:r>
            <a:r>
              <a:rPr lang="en-BE" sz="1800" kern="1200" dirty="0" err="1">
                <a:solidFill>
                  <a:schemeClr val="tx1"/>
                </a:solidFill>
                <a:effectLst/>
                <a:latin typeface="Calibri" panose="020F0502020204030204" pitchFamily="34" charset="0"/>
                <a:ea typeface="Calibri" panose="020F0502020204030204" pitchFamily="34" charset="0"/>
                <a:cs typeface="+mn-cs"/>
              </a:rPr>
              <a:t>établies</a:t>
            </a:r>
            <a:r>
              <a:rPr lang="en-BE" sz="1800" kern="1200" dirty="0">
                <a:solidFill>
                  <a:schemeClr val="tx1"/>
                </a:solidFill>
                <a:effectLst/>
                <a:latin typeface="Calibri" panose="020F0502020204030204" pitchFamily="34" charset="0"/>
                <a:ea typeface="Calibri" panose="020F0502020204030204" pitchFamily="34" charset="0"/>
                <a:cs typeface="+mn-cs"/>
              </a:rPr>
              <a:t> sur base des </a:t>
            </a:r>
            <a:r>
              <a:rPr lang="en-BE" sz="1800" kern="1200" dirty="0" err="1">
                <a:solidFill>
                  <a:schemeClr val="tx1"/>
                </a:solidFill>
                <a:effectLst/>
                <a:latin typeface="Calibri" panose="020F0502020204030204" pitchFamily="34" charset="0"/>
                <a:ea typeface="Calibri" panose="020F0502020204030204" pitchFamily="34" charset="0"/>
                <a:cs typeface="+mn-cs"/>
              </a:rPr>
              <a:t>critères</a:t>
            </a:r>
            <a:r>
              <a:rPr lang="en-BE" sz="1800" kern="1200" dirty="0">
                <a:solidFill>
                  <a:schemeClr val="tx1"/>
                </a:solidFill>
                <a:effectLst/>
                <a:latin typeface="Calibri" panose="020F0502020204030204" pitchFamily="34" charset="0"/>
                <a:ea typeface="Calibri" panose="020F0502020204030204" pitchFamily="34" charset="0"/>
                <a:cs typeface="+mn-cs"/>
              </a:rPr>
              <a:t> du </a:t>
            </a:r>
            <a:r>
              <a:rPr lang="en-BE" sz="1800" kern="1200" dirty="0" err="1">
                <a:solidFill>
                  <a:schemeClr val="tx1"/>
                </a:solidFill>
                <a:effectLst/>
                <a:latin typeface="Calibri" panose="020F0502020204030204" pitchFamily="34" charset="0"/>
                <a:ea typeface="Calibri" panose="020F0502020204030204" pitchFamily="34" charset="0"/>
                <a:cs typeface="+mn-cs"/>
              </a:rPr>
              <a:t>BelRAI</a:t>
            </a:r>
            <a:r>
              <a:rPr lang="en-BE" sz="1800" kern="1200" dirty="0">
                <a:solidFill>
                  <a:schemeClr val="tx1"/>
                </a:solidFill>
                <a:effectLst/>
                <a:latin typeface="Calibri" panose="020F0502020204030204" pitchFamily="34" charset="0"/>
                <a:ea typeface="Calibri" panose="020F0502020204030204" pitchFamily="34" charset="0"/>
                <a:cs typeface="+mn-cs"/>
              </a:rPr>
              <a:t> screener et non plus de </a:t>
            </a:r>
            <a:r>
              <a:rPr lang="en-BE" sz="1800" kern="1200" dirty="0" err="1">
                <a:solidFill>
                  <a:schemeClr val="tx1"/>
                </a:solidFill>
                <a:effectLst/>
                <a:latin typeface="Calibri" panose="020F0502020204030204" pitchFamily="34" charset="0"/>
                <a:ea typeface="Calibri" panose="020F0502020204030204" pitchFamily="34" charset="0"/>
                <a:cs typeface="+mn-cs"/>
              </a:rPr>
              <a:t>l'échelle</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médico-sociale</a:t>
            </a:r>
            <a:r>
              <a:rPr lang="en-BE" sz="1800" kern="1200" dirty="0">
                <a:solidFill>
                  <a:schemeClr val="tx1"/>
                </a:solidFill>
                <a:effectLst/>
                <a:latin typeface="Calibri" panose="020F0502020204030204" pitchFamily="34" charset="0"/>
                <a:ea typeface="Calibri" panose="020F0502020204030204" pitchFamily="34" charset="0"/>
                <a:cs typeface="+mn-cs"/>
              </a:rPr>
              <a:t>. </a:t>
            </a:r>
          </a:p>
          <a:p>
            <a:pPr marL="457200" indent="-228600" algn="l" defTabSz="914400" rtl="0" eaLnBrk="1" latinLnBrk="0" hangingPunct="1"/>
            <a:r>
              <a:rPr lang="en-BE" sz="1800" kern="1200" dirty="0" err="1">
                <a:solidFill>
                  <a:schemeClr val="tx1"/>
                </a:solidFill>
                <a:effectLst/>
                <a:latin typeface="Calibri" panose="020F0502020204030204" pitchFamily="34" charset="0"/>
                <a:ea typeface="Calibri" panose="020F0502020204030204" pitchFamily="34" charset="0"/>
                <a:cs typeface="+mn-cs"/>
              </a:rPr>
              <a:t>Certains</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partenaires</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exposent</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ou</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vont</a:t>
            </a:r>
            <a:r>
              <a:rPr lang="en-BE" sz="1800" kern="1200" dirty="0">
                <a:solidFill>
                  <a:schemeClr val="tx1"/>
                </a:solidFill>
                <a:effectLst/>
                <a:latin typeface="Calibri" panose="020F0502020204030204" pitchFamily="34" charset="0"/>
                <a:ea typeface="Calibri" panose="020F0502020204030204" pitchFamily="34" charset="0"/>
                <a:cs typeface="+mn-cs"/>
              </a:rPr>
              <a:t> exposer les </a:t>
            </a:r>
            <a:r>
              <a:rPr lang="en-BE" sz="1800" kern="1200" dirty="0" err="1">
                <a:solidFill>
                  <a:schemeClr val="tx1"/>
                </a:solidFill>
                <a:effectLst/>
                <a:latin typeface="Calibri" panose="020F0502020204030204" pitchFamily="34" charset="0"/>
                <a:ea typeface="Calibri" panose="020F0502020204030204" pitchFamily="34" charset="0"/>
                <a:cs typeface="+mn-cs"/>
              </a:rPr>
              <a:t>données</a:t>
            </a:r>
            <a:r>
              <a:rPr lang="en-BE" sz="1800" kern="1200" dirty="0">
                <a:solidFill>
                  <a:schemeClr val="tx1"/>
                </a:solidFill>
                <a:effectLst/>
                <a:latin typeface="Calibri" panose="020F0502020204030204" pitchFamily="34" charset="0"/>
                <a:ea typeface="Calibri" panose="020F0502020204030204" pitchFamily="34" charset="0"/>
                <a:cs typeface="+mn-cs"/>
              </a:rPr>
              <a:t> de reconnaissance </a:t>
            </a:r>
            <a:r>
              <a:rPr lang="en-BE" sz="1800" kern="1200" dirty="0" err="1">
                <a:solidFill>
                  <a:schemeClr val="tx1"/>
                </a:solidFill>
                <a:effectLst/>
                <a:latin typeface="Calibri" panose="020F0502020204030204" pitchFamily="34" charset="0"/>
                <a:ea typeface="Calibri" panose="020F0502020204030204" pitchFamily="34" charset="0"/>
                <a:cs typeface="+mn-cs"/>
              </a:rPr>
              <a:t>établies</a:t>
            </a:r>
            <a:r>
              <a:rPr lang="en-BE" sz="1800" kern="1200" dirty="0">
                <a:solidFill>
                  <a:schemeClr val="tx1"/>
                </a:solidFill>
                <a:effectLst/>
                <a:latin typeface="Calibri" panose="020F0502020204030204" pitchFamily="34" charset="0"/>
                <a:ea typeface="Calibri" panose="020F0502020204030204" pitchFamily="34" charset="0"/>
                <a:cs typeface="+mn-cs"/>
              </a:rPr>
              <a:t> sur des </a:t>
            </a:r>
            <a:r>
              <a:rPr lang="en-BE" sz="1800" kern="1200" dirty="0" err="1">
                <a:solidFill>
                  <a:schemeClr val="tx1"/>
                </a:solidFill>
                <a:effectLst/>
                <a:latin typeface="Calibri" panose="020F0502020204030204" pitchFamily="34" charset="0"/>
                <a:ea typeface="Calibri" panose="020F0502020204030204" pitchFamily="34" charset="0"/>
                <a:cs typeface="+mn-cs"/>
              </a:rPr>
              <a:t>critères</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différents</a:t>
            </a:r>
            <a:r>
              <a:rPr lang="en-BE" sz="1800" kern="1200" dirty="0">
                <a:solidFill>
                  <a:schemeClr val="tx1"/>
                </a:solidFill>
                <a:effectLst/>
                <a:latin typeface="Calibri" panose="020F0502020204030204" pitchFamily="34" charset="0"/>
                <a:ea typeface="Calibri" panose="020F0502020204030204" pitchFamily="34" charset="0"/>
                <a:cs typeface="+mn-cs"/>
              </a:rPr>
              <a:t> de </a:t>
            </a:r>
            <a:r>
              <a:rPr lang="en-BE" sz="1800" kern="1200" dirty="0" err="1">
                <a:solidFill>
                  <a:schemeClr val="tx1"/>
                </a:solidFill>
                <a:effectLst/>
                <a:latin typeface="Calibri" panose="020F0502020204030204" pitchFamily="34" charset="0"/>
                <a:ea typeface="Calibri" panose="020F0502020204030204" pitchFamily="34" charset="0"/>
                <a:cs typeface="+mn-cs"/>
              </a:rPr>
              <a:t>ceux</a:t>
            </a:r>
            <a:r>
              <a:rPr lang="en-BE" sz="1800" kern="1200" dirty="0">
                <a:solidFill>
                  <a:schemeClr val="tx1"/>
                </a:solidFill>
                <a:effectLst/>
                <a:latin typeface="Calibri" panose="020F0502020204030204" pitchFamily="34" charset="0"/>
                <a:ea typeface="Calibri" panose="020F0502020204030204" pitchFamily="34" charset="0"/>
                <a:cs typeface="+mn-cs"/>
              </a:rPr>
              <a:t> de </a:t>
            </a:r>
            <a:r>
              <a:rPr lang="en-BE" sz="1800" kern="1200" dirty="0" err="1">
                <a:solidFill>
                  <a:schemeClr val="tx1"/>
                </a:solidFill>
                <a:effectLst/>
                <a:latin typeface="Calibri" panose="020F0502020204030204" pitchFamily="34" charset="0"/>
                <a:ea typeface="Calibri" panose="020F0502020204030204" pitchFamily="34" charset="0"/>
                <a:cs typeface="+mn-cs"/>
              </a:rPr>
              <a:t>l’EMS</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fr-FR" sz="2800" dirty="0"/>
              <a:t>Établissement Médico-Social/Maison de</a:t>
            </a:r>
            <a:r>
              <a:rPr lang="en-BE" sz="2800" dirty="0"/>
              <a:t> </a:t>
            </a:r>
            <a:r>
              <a:rPr lang="fr-FR" sz="2800" dirty="0"/>
              <a:t>repos</a:t>
            </a:r>
            <a:r>
              <a:rPr lang="en-BE" sz="2800" dirty="0"/>
              <a:t>)</a:t>
            </a:r>
            <a:r>
              <a:rPr lang="en-BE" sz="1800" kern="1200" dirty="0">
                <a:solidFill>
                  <a:schemeClr val="tx1"/>
                </a:solidFill>
                <a:effectLst/>
                <a:latin typeface="Calibri" panose="020F0502020204030204" pitchFamily="34" charset="0"/>
                <a:ea typeface="Calibri" panose="020F0502020204030204" pitchFamily="34" charset="0"/>
                <a:cs typeface="+mn-cs"/>
              </a:rPr>
              <a:t>. </a:t>
            </a:r>
          </a:p>
          <a:p>
            <a:pPr marL="457200" indent="-228600" algn="l" defTabSz="914400" rtl="0" eaLnBrk="1" latinLnBrk="0" hangingPunct="1"/>
            <a:r>
              <a:rPr lang="en-BE" sz="1800" kern="1200" dirty="0" err="1">
                <a:solidFill>
                  <a:schemeClr val="tx1"/>
                </a:solidFill>
                <a:effectLst/>
                <a:latin typeface="Calibri" panose="020F0502020204030204" pitchFamily="34" charset="0"/>
                <a:ea typeface="Calibri" panose="020F0502020204030204" pitchFamily="34" charset="0"/>
                <a:cs typeface="+mn-cs"/>
              </a:rPr>
              <a:t>Actuellement</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ces</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données</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sont</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inutilisables</a:t>
            </a:r>
            <a:r>
              <a:rPr lang="en-BE" sz="1800" kern="1200" dirty="0">
                <a:solidFill>
                  <a:schemeClr val="tx1"/>
                </a:solidFill>
                <a:effectLst/>
                <a:latin typeface="Calibri" panose="020F0502020204030204" pitchFamily="34" charset="0"/>
                <a:ea typeface="Calibri" panose="020F0502020204030204" pitchFamily="34" charset="0"/>
                <a:cs typeface="+mn-cs"/>
              </a:rPr>
              <a:t> et </a:t>
            </a:r>
            <a:r>
              <a:rPr lang="en-BE" sz="1800" kern="1200" dirty="0" err="1">
                <a:solidFill>
                  <a:schemeClr val="tx1"/>
                </a:solidFill>
                <a:effectLst/>
                <a:latin typeface="Calibri" panose="020F0502020204030204" pitchFamily="34" charset="0"/>
                <a:ea typeface="Calibri" panose="020F0502020204030204" pitchFamily="34" charset="0"/>
                <a:cs typeface="+mn-cs"/>
              </a:rPr>
              <a:t>consultables</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uniquement</a:t>
            </a:r>
            <a:r>
              <a:rPr lang="en-BE" sz="1800" kern="1200" dirty="0">
                <a:solidFill>
                  <a:schemeClr val="tx1"/>
                </a:solidFill>
                <a:effectLst/>
                <a:latin typeface="Calibri" panose="020F0502020204030204" pitchFamily="34" charset="0"/>
                <a:ea typeface="Calibri" panose="020F0502020204030204" pitchFamily="34" charset="0"/>
                <a:cs typeface="+mn-cs"/>
              </a:rPr>
              <a:t> sur la </a:t>
            </a:r>
            <a:r>
              <a:rPr lang="en-BE" sz="1800" kern="1200" dirty="0" err="1">
                <a:solidFill>
                  <a:schemeClr val="tx1"/>
                </a:solidFill>
                <a:effectLst/>
                <a:latin typeface="Calibri" panose="020F0502020204030204" pitchFamily="34" charset="0"/>
                <a:ea typeface="Calibri" panose="020F0502020204030204" pitchFamily="34" charset="0"/>
                <a:cs typeface="+mn-cs"/>
              </a:rPr>
              <a:t>plateforme</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BelRAI</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elle-même</a:t>
            </a:r>
            <a:r>
              <a:rPr lang="en-BE" sz="1800" kern="1200" dirty="0">
                <a:solidFill>
                  <a:schemeClr val="tx1"/>
                </a:solidFill>
                <a:effectLst/>
                <a:latin typeface="Calibri" panose="020F0502020204030204" pitchFamily="34" charset="0"/>
                <a:ea typeface="Calibri" panose="020F0502020204030204" pitchFamily="34" charset="0"/>
                <a:cs typeface="+mn-cs"/>
              </a:rPr>
              <a:t>. </a:t>
            </a:r>
          </a:p>
          <a:p>
            <a:pPr marL="457200" indent="-228600" algn="l" defTabSz="914400" rtl="0" eaLnBrk="1" latinLnBrk="0" hangingPunct="1"/>
            <a:r>
              <a:rPr lang="en-BE" sz="1800" kern="1200" dirty="0">
                <a:solidFill>
                  <a:schemeClr val="tx1"/>
                </a:solidFill>
                <a:effectLst/>
                <a:latin typeface="Calibri" panose="020F0502020204030204" pitchFamily="34" charset="0"/>
                <a:ea typeface="Calibri" panose="020F0502020204030204" pitchFamily="34" charset="0"/>
                <a:cs typeface="+mn-cs"/>
              </a:rPr>
              <a:t>Il </a:t>
            </a:r>
            <a:r>
              <a:rPr lang="en-BE" sz="1800" kern="1200" dirty="0" err="1">
                <a:solidFill>
                  <a:schemeClr val="tx1"/>
                </a:solidFill>
                <a:effectLst/>
                <a:latin typeface="Calibri" panose="020F0502020204030204" pitchFamily="34" charset="0"/>
                <a:ea typeface="Calibri" panose="020F0502020204030204" pitchFamily="34" charset="0"/>
                <a:cs typeface="+mn-cs"/>
              </a:rPr>
              <a:t>est</a:t>
            </a:r>
            <a:r>
              <a:rPr lang="en-BE" sz="1800" kern="1200" dirty="0">
                <a:solidFill>
                  <a:schemeClr val="tx1"/>
                </a:solidFill>
                <a:effectLst/>
                <a:latin typeface="Calibri" panose="020F0502020204030204" pitchFamily="34" charset="0"/>
                <a:ea typeface="Calibri" panose="020F0502020204030204" pitchFamily="34" charset="0"/>
                <a:cs typeface="+mn-cs"/>
              </a:rPr>
              <a:t> question </a:t>
            </a:r>
            <a:r>
              <a:rPr lang="en-BE" sz="1800" kern="1200" dirty="0" err="1">
                <a:solidFill>
                  <a:schemeClr val="tx1"/>
                </a:solidFill>
                <a:effectLst/>
                <a:latin typeface="Calibri" panose="020F0502020204030204" pitchFamily="34" charset="0"/>
                <a:ea typeface="Calibri" panose="020F0502020204030204" pitchFamily="34" charset="0"/>
                <a:cs typeface="+mn-cs"/>
              </a:rPr>
              <a:t>d'exposer</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ces</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données</a:t>
            </a:r>
            <a:r>
              <a:rPr lang="en-BE" sz="1800" kern="1200" dirty="0">
                <a:solidFill>
                  <a:schemeClr val="tx1"/>
                </a:solidFill>
                <a:effectLst/>
                <a:latin typeface="Calibri" panose="020F0502020204030204" pitchFamily="34" charset="0"/>
                <a:ea typeface="Calibri" panose="020F0502020204030204" pitchFamily="34" charset="0"/>
                <a:cs typeface="+mn-cs"/>
              </a:rPr>
              <a:t> par le </a:t>
            </a:r>
            <a:r>
              <a:rPr lang="en-BE" sz="1800" kern="1200" dirty="0" err="1">
                <a:solidFill>
                  <a:schemeClr val="tx1"/>
                </a:solidFill>
                <a:effectLst/>
                <a:latin typeface="Calibri" panose="020F0502020204030204" pitchFamily="34" charset="0"/>
                <a:ea typeface="Calibri" panose="020F0502020204030204" pitchFamily="34" charset="0"/>
                <a:cs typeface="+mn-cs"/>
              </a:rPr>
              <a:t>biais</a:t>
            </a:r>
            <a:r>
              <a:rPr lang="en-BE" sz="1800" kern="1200" dirty="0">
                <a:solidFill>
                  <a:schemeClr val="tx1"/>
                </a:solidFill>
                <a:effectLst/>
                <a:latin typeface="Calibri" panose="020F0502020204030204" pitchFamily="34" charset="0"/>
                <a:ea typeface="Calibri" panose="020F0502020204030204" pitchFamily="34" charset="0"/>
                <a:cs typeface="+mn-cs"/>
              </a:rPr>
              <a:t> des services </a:t>
            </a:r>
            <a:r>
              <a:rPr lang="en-BE" sz="1800" kern="1200" dirty="0" err="1">
                <a:solidFill>
                  <a:schemeClr val="tx1"/>
                </a:solidFill>
                <a:effectLst/>
                <a:latin typeface="Calibri" panose="020F0502020204030204" pitchFamily="34" charset="0"/>
                <a:ea typeface="Calibri" panose="020F0502020204030204" pitchFamily="34" charset="0"/>
                <a:cs typeface="+mn-cs"/>
              </a:rPr>
              <a:t>existants</a:t>
            </a:r>
            <a:r>
              <a:rPr lang="en-BE" sz="1800" kern="1200" dirty="0">
                <a:solidFill>
                  <a:schemeClr val="tx1"/>
                </a:solidFill>
                <a:effectLst/>
                <a:latin typeface="Calibri" panose="020F0502020204030204" pitchFamily="34" charset="0"/>
                <a:ea typeface="Calibri" panose="020F0502020204030204" pitchFamily="34" charset="0"/>
                <a:cs typeface="+mn-cs"/>
              </a:rPr>
              <a:t> à la BCSS (</a:t>
            </a:r>
            <a:r>
              <a:rPr lang="en-BE" sz="1800" kern="1200" dirty="0" err="1">
                <a:solidFill>
                  <a:schemeClr val="tx1"/>
                </a:solidFill>
                <a:effectLst/>
                <a:latin typeface="Calibri" panose="020F0502020204030204" pitchFamily="34" charset="0"/>
                <a:ea typeface="Calibri" panose="020F0502020204030204" pitchFamily="34" charset="0"/>
                <a:cs typeface="+mn-cs"/>
              </a:rPr>
              <a:t>comme</a:t>
            </a:r>
            <a:r>
              <a:rPr lang="en-BE" sz="1800" kern="1200" dirty="0">
                <a:solidFill>
                  <a:schemeClr val="tx1"/>
                </a:solidFill>
                <a:effectLst/>
                <a:latin typeface="Calibri" panose="020F0502020204030204" pitchFamily="34" charset="0"/>
                <a:ea typeface="Calibri" panose="020F0502020204030204" pitchFamily="34" charset="0"/>
                <a:cs typeface="+mn-cs"/>
              </a:rPr>
              <a:t> </a:t>
            </a:r>
            <a:r>
              <a:rPr lang="en-BE" sz="1800" kern="1200" dirty="0" err="1">
                <a:solidFill>
                  <a:schemeClr val="tx1"/>
                </a:solidFill>
                <a:effectLst/>
                <a:latin typeface="Calibri" panose="020F0502020204030204" pitchFamily="34" charset="0"/>
                <a:ea typeface="Calibri" panose="020F0502020204030204" pitchFamily="34" charset="0"/>
                <a:cs typeface="+mn-cs"/>
              </a:rPr>
              <a:t>une</a:t>
            </a:r>
            <a:r>
              <a:rPr lang="en-BE" sz="1800" kern="1200" dirty="0">
                <a:solidFill>
                  <a:schemeClr val="tx1"/>
                </a:solidFill>
                <a:effectLst/>
                <a:latin typeface="Calibri" panose="020F0502020204030204" pitchFamily="34" charset="0"/>
                <a:ea typeface="Calibri" panose="020F0502020204030204" pitchFamily="34" charset="0"/>
                <a:cs typeface="+mn-cs"/>
              </a:rPr>
              <a:t> nouvelle source a priori).</a:t>
            </a:r>
            <a:endParaRPr lang="nl-BE" sz="1800" kern="1200" dirty="0">
              <a:solidFill>
                <a:schemeClr val="tx1"/>
              </a:solidFill>
              <a:effectLst/>
              <a:latin typeface="Calibri" panose="020F0502020204030204" pitchFamily="34" charset="0"/>
              <a:ea typeface="Calibri" panose="020F0502020204030204" pitchFamily="34" charset="0"/>
              <a:cs typeface="+mn-cs"/>
            </a:endParaRPr>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23</a:t>
            </a:fld>
            <a:endParaRPr lang="nl-BE"/>
          </a:p>
        </p:txBody>
      </p:sp>
    </p:spTree>
    <p:extLst>
      <p:ext uri="{BB962C8B-B14F-4D97-AF65-F5344CB8AC3E}">
        <p14:creationId xmlns:p14="http://schemas.microsoft.com/office/powerpoint/2010/main" val="3922954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err="1"/>
              <a:t>Handiservice</a:t>
            </a:r>
            <a:r>
              <a:rPr lang="fr-FR" dirty="0"/>
              <a:t> </a:t>
            </a:r>
            <a:r>
              <a:rPr lang="en-BE" dirty="0"/>
              <a:t>=</a:t>
            </a:r>
            <a:r>
              <a:rPr lang="fr-FR" dirty="0"/>
              <a:t> service de consultation des données relatives à la reconnaissance, aux droits et aux paiements des sources authentiques pour les personnes en situation de handicap. </a:t>
            </a:r>
            <a:endParaRPr lang="en-BE" dirty="0"/>
          </a:p>
          <a:p>
            <a:r>
              <a:rPr lang="fr-FR" dirty="0"/>
              <a:t>La V1 devait être décommissionnée car elle n'appelait que la </a:t>
            </a:r>
            <a:r>
              <a:rPr lang="nl-BE" dirty="0"/>
              <a:t>DG </a:t>
            </a:r>
            <a:r>
              <a:rPr lang="nl-BE" dirty="0" err="1"/>
              <a:t>Personnes</a:t>
            </a:r>
            <a:r>
              <a:rPr lang="nl-BE" dirty="0"/>
              <a:t> </a:t>
            </a:r>
            <a:r>
              <a:rPr lang="nl-BE" dirty="0" err="1"/>
              <a:t>handicapées</a:t>
            </a:r>
            <a:r>
              <a:rPr lang="en-BE" dirty="0"/>
              <a:t> (</a:t>
            </a:r>
            <a:r>
              <a:rPr lang="fr-FR" dirty="0"/>
              <a:t>DGHAN</a:t>
            </a:r>
            <a:r>
              <a:rPr lang="en-BE" dirty="0"/>
              <a:t>)</a:t>
            </a:r>
            <a:r>
              <a:rPr lang="fr-FR" dirty="0"/>
              <a:t> et n'était plus complète. La V2, elle, appelle également les sources régionales, permet un meilleur filtrage et une recherche plus fine, et remplace donc la V1.</a:t>
            </a:r>
            <a:endParaRPr lang="en-BE" dirty="0"/>
          </a:p>
          <a:p>
            <a:endParaRPr lang="en-BE" dirty="0"/>
          </a:p>
          <a:p>
            <a:endParaRPr lang="en-BE" dirty="0"/>
          </a:p>
          <a:p>
            <a:r>
              <a:rPr lang="fr-FR" b="1" dirty="0" err="1"/>
              <a:t>BiiReady</a:t>
            </a:r>
            <a:r>
              <a:rPr lang="fr-FR" dirty="0"/>
              <a:t> : Avec la reprise des compétences liées au handicap chez l'enfant par les régions, il est apparu nécessaire de redéfinir certains cas spécifiques octroyant un équivalent BIM, même en l'absence d'une évaluation reconnue à 66% ou plus chez l'enfant. Certaines pathologies ouvrent en effet un tel droit malgré l'absence de ce critère. Au vu du droit ouvert il était important d'assurer la transmission de cette information aux O</a:t>
            </a:r>
            <a:r>
              <a:rPr lang="en-BE" dirty="0" err="1"/>
              <a:t>rganismes</a:t>
            </a:r>
            <a:r>
              <a:rPr lang="en-BE" dirty="0"/>
              <a:t> </a:t>
            </a:r>
            <a:r>
              <a:rPr lang="fr-FR" dirty="0"/>
              <a:t>A</a:t>
            </a:r>
            <a:r>
              <a:rPr lang="en-BE" dirty="0" err="1"/>
              <a:t>ssureurs</a:t>
            </a:r>
            <a:r>
              <a:rPr lang="fr-FR" dirty="0"/>
              <a:t>. Déjà présent dans un autre canal technique pour la Flandre, cette information est désormais disponible pour les autres régions.</a:t>
            </a:r>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24</a:t>
            </a:fld>
            <a:endParaRPr lang="nl-BE"/>
          </a:p>
        </p:txBody>
      </p:sp>
    </p:spTree>
    <p:extLst>
      <p:ext uri="{BB962C8B-B14F-4D97-AF65-F5344CB8AC3E}">
        <p14:creationId xmlns:p14="http://schemas.microsoft.com/office/powerpoint/2010/main" val="728446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indent="-228600"/>
            <a:r>
              <a:rPr lang="fr-BE" sz="1200" dirty="0">
                <a:effectLst/>
                <a:latin typeface="Calibri" panose="020F0502020204030204" pitchFamily="34" charset="0"/>
                <a:ea typeface="Calibri" panose="020F0502020204030204" pitchFamily="34" charset="0"/>
              </a:rPr>
              <a:t>Les données </a:t>
            </a:r>
            <a:r>
              <a:rPr lang="fr-BE" sz="1200" b="1" dirty="0" err="1">
                <a:effectLst/>
                <a:latin typeface="Calibri" panose="020F0502020204030204" pitchFamily="34" charset="0"/>
                <a:ea typeface="Calibri" panose="020F0502020204030204" pitchFamily="34" charset="0"/>
              </a:rPr>
              <a:t>BelRAI</a:t>
            </a:r>
            <a:r>
              <a:rPr lang="fr-BE" sz="1200" dirty="0">
                <a:effectLst/>
                <a:latin typeface="Calibri" panose="020F0502020204030204" pitchFamily="34" charset="0"/>
                <a:ea typeface="Calibri" panose="020F0502020204030204" pitchFamily="34" charset="0"/>
              </a:rPr>
              <a:t> proviennent d'une application web du</a:t>
            </a:r>
            <a:r>
              <a:rPr lang="en-BE" sz="1200" dirty="0">
                <a:effectLst/>
                <a:latin typeface="Calibri" panose="020F0502020204030204" pitchFamily="34" charset="0"/>
                <a:ea typeface="Calibri" panose="020F0502020204030204" pitchFamily="34" charset="0"/>
              </a:rPr>
              <a:t> </a:t>
            </a:r>
            <a:r>
              <a:rPr lang="fr-BE" sz="1200" dirty="0">
                <a:effectLst/>
                <a:latin typeface="Calibri" panose="020F0502020204030204" pitchFamily="34" charset="0"/>
                <a:ea typeface="Calibri" panose="020F0502020204030204" pitchFamily="34" charset="0"/>
              </a:rPr>
              <a:t>SPF Santé publique standardisant l'évaluation des besoins de santé des personnes vulnérables (domicile, institution, hôpital). </a:t>
            </a:r>
            <a:endParaRPr lang="en-BE" sz="1200" dirty="0">
              <a:effectLst/>
              <a:latin typeface="Calibri" panose="020F0502020204030204" pitchFamily="34" charset="0"/>
              <a:ea typeface="Calibri" panose="020F0502020204030204" pitchFamily="34" charset="0"/>
            </a:endParaRPr>
          </a:p>
          <a:p>
            <a:pPr marL="457200" indent="-228600"/>
            <a:r>
              <a:rPr lang="fr-BE" sz="1200" dirty="0">
                <a:effectLst/>
                <a:latin typeface="Calibri" panose="020F0502020204030204" pitchFamily="34" charset="0"/>
                <a:ea typeface="Calibri" panose="020F0502020204030204" pitchFamily="34" charset="0"/>
              </a:rPr>
              <a:t>Elles centralisent des informations structurées pour améliorer la qualité des soins via la plateforme eHealth</a:t>
            </a:r>
            <a:endParaRPr lang="nl-BE" sz="1200" dirty="0">
              <a:effectLst/>
              <a:latin typeface="Calibri" panose="020F0502020204030204" pitchFamily="34" charset="0"/>
              <a:ea typeface="Calibri" panose="020F0502020204030204" pitchFamily="34" charset="0"/>
            </a:endParaRPr>
          </a:p>
          <a:p>
            <a:endParaRPr lang="en-BE" sz="1200" dirty="0">
              <a:solidFill>
                <a:srgbClr val="000000"/>
              </a:solidFill>
              <a:effectLst/>
              <a:latin typeface="Aptos"/>
              <a:ea typeface="Times New Roman" panose="02020603050405020304" pitchFamily="18" charset="0"/>
              <a:cs typeface="Calibri" panose="020F0502020204030204" pitchFamily="34" charset="0"/>
            </a:endParaRPr>
          </a:p>
          <a:p>
            <a:pPr marL="457200" indent="-228600" algn="l" defTabSz="914400" rtl="0" eaLnBrk="1" latinLnBrk="0" hangingPunct="1"/>
            <a:r>
              <a:rPr lang="en-BE" sz="1200" b="1" kern="1200" dirty="0">
                <a:solidFill>
                  <a:schemeClr val="tx1"/>
                </a:solidFill>
                <a:effectLst/>
                <a:latin typeface="Calibri" panose="020F0502020204030204" pitchFamily="34" charset="0"/>
                <a:ea typeface="Calibri" panose="020F0502020204030204" pitchFamily="34" charset="0"/>
                <a:cs typeface="+mn-cs"/>
              </a:rPr>
              <a:t>exposition des </a:t>
            </a:r>
            <a:r>
              <a:rPr lang="en-BE" sz="1200" b="1" kern="1200" dirty="0" err="1">
                <a:solidFill>
                  <a:schemeClr val="tx1"/>
                </a:solidFill>
                <a:effectLst/>
                <a:latin typeface="Calibri" panose="020F0502020204030204" pitchFamily="34" charset="0"/>
                <a:ea typeface="Calibri" panose="020F0502020204030204" pitchFamily="34" charset="0"/>
                <a:cs typeface="+mn-cs"/>
              </a:rPr>
              <a:t>données</a:t>
            </a:r>
            <a:r>
              <a:rPr lang="en-BE" sz="1200" b="1" kern="1200" dirty="0">
                <a:solidFill>
                  <a:schemeClr val="tx1"/>
                </a:solidFill>
                <a:effectLst/>
                <a:latin typeface="Calibri" panose="020F0502020204030204" pitchFamily="34" charset="0"/>
                <a:ea typeface="Calibri" panose="020F0502020204030204" pitchFamily="34" charset="0"/>
                <a:cs typeface="+mn-cs"/>
              </a:rPr>
              <a:t> de reconnaissance du handicap </a:t>
            </a:r>
            <a:r>
              <a:rPr lang="en-BE" sz="1200" kern="1200" dirty="0" err="1">
                <a:solidFill>
                  <a:schemeClr val="tx1"/>
                </a:solidFill>
                <a:effectLst/>
                <a:latin typeface="Calibri" panose="020F0502020204030204" pitchFamily="34" charset="0"/>
                <a:ea typeface="Calibri" panose="020F0502020204030204" pitchFamily="34" charset="0"/>
                <a:cs typeface="+mn-cs"/>
              </a:rPr>
              <a:t>établies</a:t>
            </a:r>
            <a:r>
              <a:rPr lang="en-BE" sz="1200" kern="1200" dirty="0">
                <a:solidFill>
                  <a:schemeClr val="tx1"/>
                </a:solidFill>
                <a:effectLst/>
                <a:latin typeface="Calibri" panose="020F0502020204030204" pitchFamily="34" charset="0"/>
                <a:ea typeface="Calibri" panose="020F0502020204030204" pitchFamily="34" charset="0"/>
                <a:cs typeface="+mn-cs"/>
              </a:rPr>
              <a:t> sur base des </a:t>
            </a:r>
            <a:r>
              <a:rPr lang="en-BE" sz="1200" kern="1200" dirty="0" err="1">
                <a:solidFill>
                  <a:schemeClr val="tx1"/>
                </a:solidFill>
                <a:effectLst/>
                <a:latin typeface="Calibri" panose="020F0502020204030204" pitchFamily="34" charset="0"/>
                <a:ea typeface="Calibri" panose="020F0502020204030204" pitchFamily="34" charset="0"/>
                <a:cs typeface="+mn-cs"/>
              </a:rPr>
              <a:t>critères</a:t>
            </a:r>
            <a:r>
              <a:rPr lang="en-BE" sz="1200" kern="1200" dirty="0">
                <a:solidFill>
                  <a:schemeClr val="tx1"/>
                </a:solidFill>
                <a:effectLst/>
                <a:latin typeface="Calibri" panose="020F0502020204030204" pitchFamily="34" charset="0"/>
                <a:ea typeface="Calibri" panose="020F0502020204030204" pitchFamily="34" charset="0"/>
                <a:cs typeface="+mn-cs"/>
              </a:rPr>
              <a:t> du </a:t>
            </a:r>
            <a:r>
              <a:rPr lang="en-BE" sz="1200" kern="1200" dirty="0" err="1">
                <a:solidFill>
                  <a:schemeClr val="tx1"/>
                </a:solidFill>
                <a:effectLst/>
                <a:latin typeface="Calibri" panose="020F0502020204030204" pitchFamily="34" charset="0"/>
                <a:ea typeface="Calibri" panose="020F0502020204030204" pitchFamily="34" charset="0"/>
                <a:cs typeface="+mn-cs"/>
              </a:rPr>
              <a:t>BelRAI</a:t>
            </a:r>
            <a:r>
              <a:rPr lang="en-BE" sz="1200" kern="1200" dirty="0">
                <a:solidFill>
                  <a:schemeClr val="tx1"/>
                </a:solidFill>
                <a:effectLst/>
                <a:latin typeface="Calibri" panose="020F0502020204030204" pitchFamily="34" charset="0"/>
                <a:ea typeface="Calibri" panose="020F0502020204030204" pitchFamily="34" charset="0"/>
                <a:cs typeface="+mn-cs"/>
              </a:rPr>
              <a:t> screener et non plus de </a:t>
            </a:r>
            <a:r>
              <a:rPr lang="en-BE" sz="1200" kern="1200" dirty="0" err="1">
                <a:solidFill>
                  <a:schemeClr val="tx1"/>
                </a:solidFill>
                <a:effectLst/>
                <a:latin typeface="Calibri" panose="020F0502020204030204" pitchFamily="34" charset="0"/>
                <a:ea typeface="Calibri" panose="020F0502020204030204" pitchFamily="34" charset="0"/>
                <a:cs typeface="+mn-cs"/>
              </a:rPr>
              <a:t>l'échelle</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médico-sociale</a:t>
            </a:r>
            <a:r>
              <a:rPr lang="en-BE" sz="1200" kern="1200" dirty="0">
                <a:solidFill>
                  <a:schemeClr val="tx1"/>
                </a:solidFill>
                <a:effectLst/>
                <a:latin typeface="Calibri" panose="020F0502020204030204" pitchFamily="34" charset="0"/>
                <a:ea typeface="Calibri" panose="020F0502020204030204" pitchFamily="34" charset="0"/>
                <a:cs typeface="+mn-cs"/>
              </a:rPr>
              <a:t>. </a:t>
            </a:r>
          </a:p>
          <a:p>
            <a:pPr marL="457200" indent="-228600" algn="l" defTabSz="914400" rtl="0" eaLnBrk="1" latinLnBrk="0" hangingPunct="1"/>
            <a:r>
              <a:rPr lang="en-BE" sz="1200" kern="1200" dirty="0" err="1">
                <a:solidFill>
                  <a:schemeClr val="tx1"/>
                </a:solidFill>
                <a:effectLst/>
                <a:latin typeface="Calibri" panose="020F0502020204030204" pitchFamily="34" charset="0"/>
                <a:ea typeface="Calibri" panose="020F0502020204030204" pitchFamily="34" charset="0"/>
                <a:cs typeface="+mn-cs"/>
              </a:rPr>
              <a:t>Certains</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partenaires</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exposent</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ou</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vont</a:t>
            </a:r>
            <a:r>
              <a:rPr lang="en-BE" sz="1200" kern="1200" dirty="0">
                <a:solidFill>
                  <a:schemeClr val="tx1"/>
                </a:solidFill>
                <a:effectLst/>
                <a:latin typeface="Calibri" panose="020F0502020204030204" pitchFamily="34" charset="0"/>
                <a:ea typeface="Calibri" panose="020F0502020204030204" pitchFamily="34" charset="0"/>
                <a:cs typeface="+mn-cs"/>
              </a:rPr>
              <a:t> exposer les </a:t>
            </a:r>
            <a:r>
              <a:rPr lang="en-BE" sz="1200" kern="1200" dirty="0" err="1">
                <a:solidFill>
                  <a:schemeClr val="tx1"/>
                </a:solidFill>
                <a:effectLst/>
                <a:latin typeface="Calibri" panose="020F0502020204030204" pitchFamily="34" charset="0"/>
                <a:ea typeface="Calibri" panose="020F0502020204030204" pitchFamily="34" charset="0"/>
                <a:cs typeface="+mn-cs"/>
              </a:rPr>
              <a:t>données</a:t>
            </a:r>
            <a:r>
              <a:rPr lang="en-BE" sz="1200" kern="1200" dirty="0">
                <a:solidFill>
                  <a:schemeClr val="tx1"/>
                </a:solidFill>
                <a:effectLst/>
                <a:latin typeface="Calibri" panose="020F0502020204030204" pitchFamily="34" charset="0"/>
                <a:ea typeface="Calibri" panose="020F0502020204030204" pitchFamily="34" charset="0"/>
                <a:cs typeface="+mn-cs"/>
              </a:rPr>
              <a:t> de reconnaissance </a:t>
            </a:r>
            <a:r>
              <a:rPr lang="en-BE" sz="1200" kern="1200" dirty="0" err="1">
                <a:solidFill>
                  <a:schemeClr val="tx1"/>
                </a:solidFill>
                <a:effectLst/>
                <a:latin typeface="Calibri" panose="020F0502020204030204" pitchFamily="34" charset="0"/>
                <a:ea typeface="Calibri" panose="020F0502020204030204" pitchFamily="34" charset="0"/>
                <a:cs typeface="+mn-cs"/>
              </a:rPr>
              <a:t>établies</a:t>
            </a:r>
            <a:r>
              <a:rPr lang="en-BE" sz="1200" kern="1200" dirty="0">
                <a:solidFill>
                  <a:schemeClr val="tx1"/>
                </a:solidFill>
                <a:effectLst/>
                <a:latin typeface="Calibri" panose="020F0502020204030204" pitchFamily="34" charset="0"/>
                <a:ea typeface="Calibri" panose="020F0502020204030204" pitchFamily="34" charset="0"/>
                <a:cs typeface="+mn-cs"/>
              </a:rPr>
              <a:t> sur des </a:t>
            </a:r>
            <a:r>
              <a:rPr lang="en-BE" sz="1200" kern="1200" dirty="0" err="1">
                <a:solidFill>
                  <a:schemeClr val="tx1"/>
                </a:solidFill>
                <a:effectLst/>
                <a:latin typeface="Calibri" panose="020F0502020204030204" pitchFamily="34" charset="0"/>
                <a:ea typeface="Calibri" panose="020F0502020204030204" pitchFamily="34" charset="0"/>
                <a:cs typeface="+mn-cs"/>
              </a:rPr>
              <a:t>critères</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différents</a:t>
            </a:r>
            <a:r>
              <a:rPr lang="en-BE" sz="1200" kern="1200" dirty="0">
                <a:solidFill>
                  <a:schemeClr val="tx1"/>
                </a:solidFill>
                <a:effectLst/>
                <a:latin typeface="Calibri" panose="020F0502020204030204" pitchFamily="34" charset="0"/>
                <a:ea typeface="Calibri" panose="020F0502020204030204" pitchFamily="34" charset="0"/>
                <a:cs typeface="+mn-cs"/>
              </a:rPr>
              <a:t> de </a:t>
            </a:r>
            <a:r>
              <a:rPr lang="en-BE" sz="1200" kern="1200" dirty="0" err="1">
                <a:solidFill>
                  <a:schemeClr val="tx1"/>
                </a:solidFill>
                <a:effectLst/>
                <a:latin typeface="Calibri" panose="020F0502020204030204" pitchFamily="34" charset="0"/>
                <a:ea typeface="Calibri" panose="020F0502020204030204" pitchFamily="34" charset="0"/>
                <a:cs typeface="+mn-cs"/>
              </a:rPr>
              <a:t>ceux</a:t>
            </a:r>
            <a:r>
              <a:rPr lang="en-BE" sz="1200" kern="1200" dirty="0">
                <a:solidFill>
                  <a:schemeClr val="tx1"/>
                </a:solidFill>
                <a:effectLst/>
                <a:latin typeface="Calibri" panose="020F0502020204030204" pitchFamily="34" charset="0"/>
                <a:ea typeface="Calibri" panose="020F0502020204030204" pitchFamily="34" charset="0"/>
                <a:cs typeface="+mn-cs"/>
              </a:rPr>
              <a:t> de </a:t>
            </a:r>
            <a:r>
              <a:rPr lang="en-BE" sz="1200" kern="1200" dirty="0" err="1">
                <a:solidFill>
                  <a:schemeClr val="tx1"/>
                </a:solidFill>
                <a:effectLst/>
                <a:latin typeface="Calibri" panose="020F0502020204030204" pitchFamily="34" charset="0"/>
                <a:ea typeface="Calibri" panose="020F0502020204030204" pitchFamily="34" charset="0"/>
                <a:cs typeface="+mn-cs"/>
              </a:rPr>
              <a:t>l’EMS</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fr-FR" sz="1800" dirty="0"/>
              <a:t>Établissement Médico-Social/Maison de</a:t>
            </a:r>
            <a:r>
              <a:rPr lang="en-BE" sz="1800" dirty="0"/>
              <a:t> </a:t>
            </a:r>
            <a:r>
              <a:rPr lang="fr-FR" sz="1800" dirty="0"/>
              <a:t>repos</a:t>
            </a:r>
            <a:r>
              <a:rPr lang="en-BE" sz="1800" dirty="0"/>
              <a:t>)</a:t>
            </a:r>
            <a:r>
              <a:rPr lang="en-BE" sz="1200" kern="1200" dirty="0">
                <a:solidFill>
                  <a:schemeClr val="tx1"/>
                </a:solidFill>
                <a:effectLst/>
                <a:latin typeface="Calibri" panose="020F0502020204030204" pitchFamily="34" charset="0"/>
                <a:ea typeface="Calibri" panose="020F0502020204030204" pitchFamily="34" charset="0"/>
                <a:cs typeface="+mn-cs"/>
              </a:rPr>
              <a:t>. </a:t>
            </a:r>
          </a:p>
          <a:p>
            <a:pPr marL="457200" indent="-228600" algn="l" defTabSz="914400" rtl="0" eaLnBrk="1" latinLnBrk="0" hangingPunct="1"/>
            <a:r>
              <a:rPr lang="en-BE" sz="1200" kern="1200" dirty="0" err="1">
                <a:solidFill>
                  <a:schemeClr val="tx1"/>
                </a:solidFill>
                <a:effectLst/>
                <a:latin typeface="Calibri" panose="020F0502020204030204" pitchFamily="34" charset="0"/>
                <a:ea typeface="Calibri" panose="020F0502020204030204" pitchFamily="34" charset="0"/>
                <a:cs typeface="+mn-cs"/>
              </a:rPr>
              <a:t>Actuellement</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ces</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données</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sont</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inutilisables</a:t>
            </a:r>
            <a:r>
              <a:rPr lang="en-BE" sz="1200" kern="1200" dirty="0">
                <a:solidFill>
                  <a:schemeClr val="tx1"/>
                </a:solidFill>
                <a:effectLst/>
                <a:latin typeface="Calibri" panose="020F0502020204030204" pitchFamily="34" charset="0"/>
                <a:ea typeface="Calibri" panose="020F0502020204030204" pitchFamily="34" charset="0"/>
                <a:cs typeface="+mn-cs"/>
              </a:rPr>
              <a:t> et </a:t>
            </a:r>
            <a:r>
              <a:rPr lang="en-BE" sz="1200" kern="1200" dirty="0" err="1">
                <a:solidFill>
                  <a:schemeClr val="tx1"/>
                </a:solidFill>
                <a:effectLst/>
                <a:latin typeface="Calibri" panose="020F0502020204030204" pitchFamily="34" charset="0"/>
                <a:ea typeface="Calibri" panose="020F0502020204030204" pitchFamily="34" charset="0"/>
                <a:cs typeface="+mn-cs"/>
              </a:rPr>
              <a:t>consultables</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uniquement</a:t>
            </a:r>
            <a:r>
              <a:rPr lang="en-BE" sz="1200" kern="1200" dirty="0">
                <a:solidFill>
                  <a:schemeClr val="tx1"/>
                </a:solidFill>
                <a:effectLst/>
                <a:latin typeface="Calibri" panose="020F0502020204030204" pitchFamily="34" charset="0"/>
                <a:ea typeface="Calibri" panose="020F0502020204030204" pitchFamily="34" charset="0"/>
                <a:cs typeface="+mn-cs"/>
              </a:rPr>
              <a:t> sur la </a:t>
            </a:r>
            <a:r>
              <a:rPr lang="en-BE" sz="1200" kern="1200" dirty="0" err="1">
                <a:solidFill>
                  <a:schemeClr val="tx1"/>
                </a:solidFill>
                <a:effectLst/>
                <a:latin typeface="Calibri" panose="020F0502020204030204" pitchFamily="34" charset="0"/>
                <a:ea typeface="Calibri" panose="020F0502020204030204" pitchFamily="34" charset="0"/>
                <a:cs typeface="+mn-cs"/>
              </a:rPr>
              <a:t>plateforme</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BelRAI</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elle-même</a:t>
            </a:r>
            <a:r>
              <a:rPr lang="en-BE" sz="1200" kern="1200" dirty="0">
                <a:solidFill>
                  <a:schemeClr val="tx1"/>
                </a:solidFill>
                <a:effectLst/>
                <a:latin typeface="Calibri" panose="020F0502020204030204" pitchFamily="34" charset="0"/>
                <a:ea typeface="Calibri" panose="020F0502020204030204" pitchFamily="34" charset="0"/>
                <a:cs typeface="+mn-cs"/>
              </a:rPr>
              <a:t>. </a:t>
            </a:r>
          </a:p>
          <a:p>
            <a:pPr marL="457200" indent="-228600" algn="l" defTabSz="914400" rtl="0" eaLnBrk="1" latinLnBrk="0" hangingPunct="1"/>
            <a:r>
              <a:rPr lang="en-BE" sz="1200" kern="1200" dirty="0">
                <a:solidFill>
                  <a:schemeClr val="tx1"/>
                </a:solidFill>
                <a:effectLst/>
                <a:latin typeface="Calibri" panose="020F0502020204030204" pitchFamily="34" charset="0"/>
                <a:ea typeface="Calibri" panose="020F0502020204030204" pitchFamily="34" charset="0"/>
                <a:cs typeface="+mn-cs"/>
              </a:rPr>
              <a:t>Il </a:t>
            </a:r>
            <a:r>
              <a:rPr lang="en-BE" sz="1200" kern="1200" dirty="0" err="1">
                <a:solidFill>
                  <a:schemeClr val="tx1"/>
                </a:solidFill>
                <a:effectLst/>
                <a:latin typeface="Calibri" panose="020F0502020204030204" pitchFamily="34" charset="0"/>
                <a:ea typeface="Calibri" panose="020F0502020204030204" pitchFamily="34" charset="0"/>
                <a:cs typeface="+mn-cs"/>
              </a:rPr>
              <a:t>est</a:t>
            </a:r>
            <a:r>
              <a:rPr lang="en-BE" sz="1200" kern="1200" dirty="0">
                <a:solidFill>
                  <a:schemeClr val="tx1"/>
                </a:solidFill>
                <a:effectLst/>
                <a:latin typeface="Calibri" panose="020F0502020204030204" pitchFamily="34" charset="0"/>
                <a:ea typeface="Calibri" panose="020F0502020204030204" pitchFamily="34" charset="0"/>
                <a:cs typeface="+mn-cs"/>
              </a:rPr>
              <a:t> question </a:t>
            </a:r>
            <a:r>
              <a:rPr lang="en-BE" sz="1200" kern="1200" dirty="0" err="1">
                <a:solidFill>
                  <a:schemeClr val="tx1"/>
                </a:solidFill>
                <a:effectLst/>
                <a:latin typeface="Calibri" panose="020F0502020204030204" pitchFamily="34" charset="0"/>
                <a:ea typeface="Calibri" panose="020F0502020204030204" pitchFamily="34" charset="0"/>
                <a:cs typeface="+mn-cs"/>
              </a:rPr>
              <a:t>d'exposer</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ces</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données</a:t>
            </a:r>
            <a:r>
              <a:rPr lang="en-BE" sz="1200" kern="1200" dirty="0">
                <a:solidFill>
                  <a:schemeClr val="tx1"/>
                </a:solidFill>
                <a:effectLst/>
                <a:latin typeface="Calibri" panose="020F0502020204030204" pitchFamily="34" charset="0"/>
                <a:ea typeface="Calibri" panose="020F0502020204030204" pitchFamily="34" charset="0"/>
                <a:cs typeface="+mn-cs"/>
              </a:rPr>
              <a:t> par le </a:t>
            </a:r>
            <a:r>
              <a:rPr lang="en-BE" sz="1200" kern="1200" dirty="0" err="1">
                <a:solidFill>
                  <a:schemeClr val="tx1"/>
                </a:solidFill>
                <a:effectLst/>
                <a:latin typeface="Calibri" panose="020F0502020204030204" pitchFamily="34" charset="0"/>
                <a:ea typeface="Calibri" panose="020F0502020204030204" pitchFamily="34" charset="0"/>
                <a:cs typeface="+mn-cs"/>
              </a:rPr>
              <a:t>biais</a:t>
            </a:r>
            <a:r>
              <a:rPr lang="en-BE" sz="1200" kern="1200" dirty="0">
                <a:solidFill>
                  <a:schemeClr val="tx1"/>
                </a:solidFill>
                <a:effectLst/>
                <a:latin typeface="Calibri" panose="020F0502020204030204" pitchFamily="34" charset="0"/>
                <a:ea typeface="Calibri" panose="020F0502020204030204" pitchFamily="34" charset="0"/>
                <a:cs typeface="+mn-cs"/>
              </a:rPr>
              <a:t> des services </a:t>
            </a:r>
            <a:r>
              <a:rPr lang="en-BE" sz="1200" kern="1200" dirty="0" err="1">
                <a:solidFill>
                  <a:schemeClr val="tx1"/>
                </a:solidFill>
                <a:effectLst/>
                <a:latin typeface="Calibri" panose="020F0502020204030204" pitchFamily="34" charset="0"/>
                <a:ea typeface="Calibri" panose="020F0502020204030204" pitchFamily="34" charset="0"/>
                <a:cs typeface="+mn-cs"/>
              </a:rPr>
              <a:t>existants</a:t>
            </a:r>
            <a:r>
              <a:rPr lang="en-BE" sz="1200" kern="1200" dirty="0">
                <a:solidFill>
                  <a:schemeClr val="tx1"/>
                </a:solidFill>
                <a:effectLst/>
                <a:latin typeface="Calibri" panose="020F0502020204030204" pitchFamily="34" charset="0"/>
                <a:ea typeface="Calibri" panose="020F0502020204030204" pitchFamily="34" charset="0"/>
                <a:cs typeface="+mn-cs"/>
              </a:rPr>
              <a:t> à la BCSS (</a:t>
            </a:r>
            <a:r>
              <a:rPr lang="en-BE" sz="1200" kern="1200" dirty="0" err="1">
                <a:solidFill>
                  <a:schemeClr val="tx1"/>
                </a:solidFill>
                <a:effectLst/>
                <a:latin typeface="Calibri" panose="020F0502020204030204" pitchFamily="34" charset="0"/>
                <a:ea typeface="Calibri" panose="020F0502020204030204" pitchFamily="34" charset="0"/>
                <a:cs typeface="+mn-cs"/>
              </a:rPr>
              <a:t>comme</a:t>
            </a:r>
            <a:r>
              <a:rPr lang="en-BE" sz="1200" kern="1200" dirty="0">
                <a:solidFill>
                  <a:schemeClr val="tx1"/>
                </a:solidFill>
                <a:effectLst/>
                <a:latin typeface="Calibri" panose="020F0502020204030204" pitchFamily="34" charset="0"/>
                <a:ea typeface="Calibri" panose="020F0502020204030204" pitchFamily="34" charset="0"/>
                <a:cs typeface="+mn-cs"/>
              </a:rPr>
              <a:t> </a:t>
            </a:r>
            <a:r>
              <a:rPr lang="en-BE" sz="1200" kern="1200" dirty="0" err="1">
                <a:solidFill>
                  <a:schemeClr val="tx1"/>
                </a:solidFill>
                <a:effectLst/>
                <a:latin typeface="Calibri" panose="020F0502020204030204" pitchFamily="34" charset="0"/>
                <a:ea typeface="Calibri" panose="020F0502020204030204" pitchFamily="34" charset="0"/>
                <a:cs typeface="+mn-cs"/>
              </a:rPr>
              <a:t>une</a:t>
            </a:r>
            <a:r>
              <a:rPr lang="en-BE" sz="1200" kern="1200" dirty="0">
                <a:solidFill>
                  <a:schemeClr val="tx1"/>
                </a:solidFill>
                <a:effectLst/>
                <a:latin typeface="Calibri" panose="020F0502020204030204" pitchFamily="34" charset="0"/>
                <a:ea typeface="Calibri" panose="020F0502020204030204" pitchFamily="34" charset="0"/>
                <a:cs typeface="+mn-cs"/>
              </a:rPr>
              <a:t> nouvelle source a priori).</a:t>
            </a:r>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25</a:t>
            </a:fld>
            <a:endParaRPr lang="nl-BE"/>
          </a:p>
        </p:txBody>
      </p:sp>
    </p:spTree>
    <p:extLst>
      <p:ext uri="{BB962C8B-B14F-4D97-AF65-F5344CB8AC3E}">
        <p14:creationId xmlns:p14="http://schemas.microsoft.com/office/powerpoint/2010/main" val="450422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dirty="0"/>
          </a:p>
          <a:p>
            <a:r>
              <a:rPr lang="en-BE" b="1" dirty="0"/>
              <a:t>Allis</a:t>
            </a:r>
          </a:p>
          <a:p>
            <a:r>
              <a:rPr lang="nl-BE" dirty="0"/>
              <a:t>Het verouderde systeem KBI-Connect, dat sinds 2013 in gebruik was, wordt vervangen door een meer performant, gebruiksvriendelijk platform in overeenstemming met de privacywetgeving.</a:t>
            </a:r>
            <a:endParaRPr lang="en-BE" dirty="0"/>
          </a:p>
          <a:p>
            <a:r>
              <a:rPr lang="nl-BE" dirty="0"/>
              <a:t>Met </a:t>
            </a:r>
            <a:r>
              <a:rPr lang="nl-BE" dirty="0" err="1"/>
              <a:t>Allis</a:t>
            </a:r>
            <a:r>
              <a:rPr lang="nl-BE" dirty="0"/>
              <a:t> krijgen de medewerkers van </a:t>
            </a:r>
            <a:r>
              <a:rPr lang="en-BE" dirty="0"/>
              <a:t>de</a:t>
            </a:r>
            <a:r>
              <a:rPr lang="nl-BE" dirty="0"/>
              <a:t> Vlaamse overheid toegang tot een efficiënter cliëntvolgsysteem</a:t>
            </a:r>
            <a:r>
              <a:rPr lang="en-BE" dirty="0"/>
              <a:t> in het </a:t>
            </a:r>
            <a:r>
              <a:rPr lang="en-BE" dirty="0" err="1"/>
              <a:t>kader</a:t>
            </a:r>
            <a:r>
              <a:rPr lang="en-BE" dirty="0"/>
              <a:t> van</a:t>
            </a:r>
            <a:r>
              <a:rPr lang="nl-BE" dirty="0"/>
              <a:t> de dienstverlening rond integratie en inburgering</a:t>
            </a:r>
            <a:r>
              <a:rPr lang="en-BE" dirty="0"/>
              <a:t>.</a:t>
            </a:r>
          </a:p>
          <a:p>
            <a:endParaRPr lang="nl-BE" dirty="0"/>
          </a:p>
        </p:txBody>
      </p:sp>
      <p:sp>
        <p:nvSpPr>
          <p:cNvPr id="4" name="Espace réservé du numéro de diapositive 3"/>
          <p:cNvSpPr>
            <a:spLocks noGrp="1"/>
          </p:cNvSpPr>
          <p:nvPr>
            <p:ph type="sldNum" sz="quarter" idx="5"/>
          </p:nvPr>
        </p:nvSpPr>
        <p:spPr/>
        <p:txBody>
          <a:bodyPr/>
          <a:lstStyle/>
          <a:p>
            <a:fld id="{DCA4137E-2726-4BDD-9F7B-3BB274300844}" type="slidenum">
              <a:rPr lang="nl-BE" smtClean="0"/>
              <a:t>27</a:t>
            </a:fld>
            <a:endParaRPr lang="nl-BE"/>
          </a:p>
        </p:txBody>
      </p:sp>
    </p:spTree>
    <p:extLst>
      <p:ext uri="{BB962C8B-B14F-4D97-AF65-F5344CB8AC3E}">
        <p14:creationId xmlns:p14="http://schemas.microsoft.com/office/powerpoint/2010/main" val="1396921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0386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14843"/>
            <a:ext cx="9144000" cy="2387600"/>
          </a:xfrm>
          <a:prstGeom prst="rect">
            <a:avLst/>
          </a:prstGeom>
        </p:spPr>
        <p:txBody>
          <a:bodyPr anchor="b">
            <a:normAutofit/>
          </a:bodyPr>
          <a:lstStyle>
            <a:lvl1pPr algn="ctr">
              <a:defRPr sz="4400" kern="1200" baseline="0">
                <a:solidFill>
                  <a:schemeClr val="bg1"/>
                </a:solidFill>
              </a:defRPr>
            </a:lvl1pPr>
          </a:lstStyle>
          <a:p>
            <a:r>
              <a:rPr lang="en-US" dirty="0"/>
              <a:t>Click to edit Master title style</a:t>
            </a:r>
            <a:br>
              <a:rPr lang="en-BE" dirty="0"/>
            </a:br>
            <a:endParaRPr lang="en-US" dirty="0"/>
          </a:p>
        </p:txBody>
      </p:sp>
      <p:sp>
        <p:nvSpPr>
          <p:cNvPr id="3" name="Subtitle 2"/>
          <p:cNvSpPr>
            <a:spLocks noGrp="1"/>
          </p:cNvSpPr>
          <p:nvPr>
            <p:ph type="subTitle" idx="1"/>
          </p:nvPr>
        </p:nvSpPr>
        <p:spPr>
          <a:xfrm>
            <a:off x="1524000" y="4395692"/>
            <a:ext cx="9144000" cy="1655762"/>
          </a:xfrm>
          <a:prstGeom prst="rect">
            <a:avLst/>
          </a:prstGeo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BE" dirty="0"/>
          </a:p>
          <a:p>
            <a:endParaRPr lang="en-BE" dirty="0"/>
          </a:p>
          <a:p>
            <a:endParaRPr lang="en-BE" dirty="0"/>
          </a:p>
          <a:p>
            <a:r>
              <a:rPr lang="en-US" dirty="0"/>
              <a:t>Click to edit Master subtitle style</a:t>
            </a:r>
          </a:p>
        </p:txBody>
      </p:sp>
      <p:pic>
        <p:nvPicPr>
          <p:cNvPr id="6" name="Picture 1">
            <a:extLst>
              <a:ext uri="{FF2B5EF4-FFF2-40B4-BE49-F238E27FC236}">
                <a16:creationId xmlns:a16="http://schemas.microsoft.com/office/drawing/2014/main" id="{0A50B770-4514-4E16-9143-391F3579D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1590784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705912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3378134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490161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3389591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370655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818887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691016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pt-PT" sz="1500"/>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292041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513DDDA0-AAD8-4031-BA6B-96D23CBB92E7}"/>
              </a:ext>
            </a:extLst>
          </p:cNvPr>
          <p:cNvGrpSpPr/>
          <p:nvPr userDrawn="1"/>
        </p:nvGrpSpPr>
        <p:grpSpPr>
          <a:xfrm>
            <a:off x="-1" y="1964991"/>
            <a:ext cx="9369979" cy="3049081"/>
            <a:chOff x="-1" y="1624519"/>
            <a:chExt cx="9369979" cy="3049081"/>
          </a:xfrm>
        </p:grpSpPr>
        <p:sp>
          <p:nvSpPr>
            <p:cNvPr id="9" name="Round Same Side Corner Rectangle 2">
              <a:extLst>
                <a:ext uri="{FF2B5EF4-FFF2-40B4-BE49-F238E27FC236}">
                  <a16:creationId xmlns:a16="http://schemas.microsoft.com/office/drawing/2014/main" id="{8946389A-04E0-4EE1-91B1-1D6D7F73E7A8}"/>
                </a:ext>
              </a:extLst>
            </p:cNvPr>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014692AE-0FF7-4200-AE43-75C10F7462DF}"/>
                </a:ext>
              </a:extLst>
            </p:cNvPr>
            <p:cNvSpPr txBox="1"/>
            <p:nvPr/>
          </p:nvSpPr>
          <p:spPr>
            <a:xfrm>
              <a:off x="1324082" y="2721114"/>
              <a:ext cx="6721812" cy="707886"/>
            </a:xfrm>
            <a:prstGeom prst="rect">
              <a:avLst/>
            </a:prstGeom>
            <a:noFill/>
            <a:ln>
              <a:noFill/>
            </a:ln>
          </p:spPr>
          <p:txBody>
            <a:bodyPr wrap="square" rtlCol="0">
              <a:spAutoFit/>
            </a:bodyPr>
            <a:lstStyle/>
            <a:p>
              <a:pPr lvl="0" algn="ctr"/>
              <a:r>
                <a:rPr lang="nl-BE" altLang="en-US" sz="4000" b="0" dirty="0">
                  <a:solidFill>
                    <a:prstClr val="white"/>
                  </a:solidFill>
                  <a:latin typeface="+mj-lt"/>
                  <a:ea typeface="Microsoft JhengHei Light" panose="020B0304030504040204" pitchFamily="34" charset="-120"/>
                </a:rPr>
                <a:t>3</a:t>
              </a:r>
              <a:r>
                <a:rPr lang="en-BE" altLang="en-US" sz="4000" b="0" dirty="0">
                  <a:solidFill>
                    <a:prstClr val="white"/>
                  </a:solidFill>
                  <a:latin typeface="+mj-lt"/>
                  <a:ea typeface="Microsoft JhengHei Light" panose="020B0304030504040204" pitchFamily="34" charset="-120"/>
                </a:rPr>
                <a:t>5</a:t>
              </a:r>
              <a:r>
                <a:rPr lang="nl-BE" altLang="en-US" sz="4000" b="0" dirty="0">
                  <a:solidFill>
                    <a:prstClr val="white"/>
                  </a:solidFill>
                  <a:latin typeface="+mj-lt"/>
                  <a:ea typeface="Microsoft JhengHei Light" panose="020B0304030504040204" pitchFamily="34" charset="-120"/>
                </a:rPr>
                <a:t> </a:t>
              </a:r>
              <a:r>
                <a:rPr lang="nl-BE" altLang="en-US" sz="4000" b="0" dirty="0" err="1">
                  <a:solidFill>
                    <a:prstClr val="white"/>
                  </a:solidFill>
                  <a:latin typeface="+mj-lt"/>
                  <a:ea typeface="Microsoft JhengHei Light" panose="020B0304030504040204" pitchFamily="34" charset="-120"/>
                </a:rPr>
                <a:t>years</a:t>
              </a:r>
              <a:r>
                <a:rPr lang="en-BE" altLang="en-US" sz="4000" b="0" dirty="0">
                  <a:solidFill>
                    <a:prstClr val="white"/>
                  </a:solidFill>
                  <a:latin typeface="Microsoft JhengHei Light" panose="020B0304030504040204" pitchFamily="34" charset="-120"/>
                  <a:ea typeface="Microsoft JhengHei Light" panose="020B0304030504040204" pitchFamily="34" charset="-120"/>
                </a:rPr>
                <a:t> </a:t>
              </a:r>
              <a:endParaRPr lang="fr-BE" altLang="en-US" sz="4000" b="0"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115356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513DDDA0-AAD8-4031-BA6B-96D23CBB92E7}"/>
              </a:ext>
            </a:extLst>
          </p:cNvPr>
          <p:cNvGrpSpPr/>
          <p:nvPr userDrawn="1"/>
        </p:nvGrpSpPr>
        <p:grpSpPr>
          <a:xfrm>
            <a:off x="-1" y="1964991"/>
            <a:ext cx="9369979" cy="3049081"/>
            <a:chOff x="-1" y="1624519"/>
            <a:chExt cx="9369979" cy="3049081"/>
          </a:xfrm>
          <a:solidFill>
            <a:srgbClr val="203864"/>
          </a:solidFill>
        </p:grpSpPr>
        <p:sp>
          <p:nvSpPr>
            <p:cNvPr id="9" name="Round Same Side Corner Rectangle 2">
              <a:extLst>
                <a:ext uri="{FF2B5EF4-FFF2-40B4-BE49-F238E27FC236}">
                  <a16:creationId xmlns:a16="http://schemas.microsoft.com/office/drawing/2014/main" id="{8946389A-04E0-4EE1-91B1-1D6D7F73E7A8}"/>
                </a:ext>
              </a:extLst>
            </p:cNvPr>
            <p:cNvSpPr/>
            <p:nvPr/>
          </p:nvSpPr>
          <p:spPr>
            <a:xfrm rot="5400000">
              <a:off x="3160448" y="-1535930"/>
              <a:ext cx="3049081" cy="9369979"/>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014692AE-0FF7-4200-AE43-75C10F7462DF}"/>
                </a:ext>
              </a:extLst>
            </p:cNvPr>
            <p:cNvSpPr txBox="1"/>
            <p:nvPr/>
          </p:nvSpPr>
          <p:spPr>
            <a:xfrm>
              <a:off x="1324082" y="2721114"/>
              <a:ext cx="6721812" cy="707886"/>
            </a:xfrm>
            <a:prstGeom prst="rect">
              <a:avLst/>
            </a:prstGeom>
            <a:grpFill/>
            <a:ln>
              <a:noFill/>
            </a:ln>
          </p:spPr>
          <p:txBody>
            <a:bodyPr wrap="square" rtlCol="0">
              <a:spAutoFit/>
            </a:bodyPr>
            <a:lstStyle/>
            <a:p>
              <a:pPr lvl="0" algn="ctr"/>
              <a:endParaRPr lang="fr-BE" altLang="en-US" sz="4000" b="0" dirty="0">
                <a:solidFill>
                  <a:prstClr val="white"/>
                </a:solidFill>
                <a:latin typeface="Microsoft JhengHei Light" panose="020B0304030504040204" pitchFamily="34" charset="-120"/>
                <a:ea typeface="Microsoft JhengHei Light" panose="020B0304030504040204" pitchFamily="34" charset="-120"/>
              </a:endParaRPr>
            </a:p>
          </p:txBody>
        </p:sp>
      </p:grpSp>
      <p:sp>
        <p:nvSpPr>
          <p:cNvPr id="11" name="ZoneTexte 10">
            <a:extLst>
              <a:ext uri="{FF2B5EF4-FFF2-40B4-BE49-F238E27FC236}">
                <a16:creationId xmlns:a16="http://schemas.microsoft.com/office/drawing/2014/main" id="{68270FF1-E5FD-4357-9E4D-CAE2BB8544CA}"/>
              </a:ext>
            </a:extLst>
          </p:cNvPr>
          <p:cNvSpPr txBox="1"/>
          <p:nvPr userDrawn="1"/>
        </p:nvSpPr>
        <p:spPr>
          <a:xfrm>
            <a:off x="2865120" y="3075057"/>
            <a:ext cx="62179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demo</a:t>
            </a:r>
            <a:r>
              <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 </a:t>
            </a:r>
            <a:r>
              <a:rPr kumimoji="0" lang="en-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 </a:t>
            </a:r>
            <a:r>
              <a:rPr kumimoji="0" lang="en-BE"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ePRC</a:t>
            </a:r>
            <a:endPar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spTree>
    <p:extLst>
      <p:ext uri="{BB962C8B-B14F-4D97-AF65-F5344CB8AC3E}">
        <p14:creationId xmlns:p14="http://schemas.microsoft.com/office/powerpoint/2010/main" val="1512192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838200" y="1825625"/>
            <a:ext cx="10515600" cy="4351338"/>
          </a:xfrm>
          <a:prstGeom prst="rect">
            <a:avLst/>
          </a:prstGeom>
        </p:spPr>
        <p:txBody>
          <a:bodyPr/>
          <a:lstStyle>
            <a:lvl1pPr>
              <a:defRPr sz="2000" baseline="0">
                <a:solidFill>
                  <a:srgbClr val="374646"/>
                </a:solidFill>
              </a:defRPr>
            </a:lvl1pPr>
            <a:lvl2pPr marL="447675" indent="-177800">
              <a:buFont typeface="Arial" panose="020B0604020202020204" pitchFamily="34" charset="0"/>
              <a:buChar char="-"/>
              <a:defRPr sz="1800">
                <a:solidFill>
                  <a:srgbClr val="374646"/>
                </a:solidFill>
              </a:defRPr>
            </a:lvl2pPr>
            <a:lvl3pPr marL="625475" indent="-177800">
              <a:defRPr sz="1600">
                <a:solidFill>
                  <a:srgbClr val="374646"/>
                </a:solidFill>
              </a:defRPr>
            </a:lvl3pPr>
            <a:lvl4pPr marL="801688" indent="-176213">
              <a:buFont typeface="Arial" panose="020B0604020202020204" pitchFamily="34" charset="0"/>
              <a:buChar char="-"/>
              <a:defRPr sz="1400">
                <a:solidFill>
                  <a:srgbClr val="374646"/>
                </a:solidFill>
              </a:defRPr>
            </a:lvl4pPr>
            <a:lvl5pPr marL="895350" indent="-93663">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a:p>
            <a:pPr lvl="4"/>
            <a:r>
              <a:rPr lang="en-BE" dirty="0"/>
              <a:t>f</a:t>
            </a:r>
            <a:r>
              <a:rPr lang="en-US" dirty="0" err="1"/>
              <a:t>ifth</a:t>
            </a:r>
            <a:r>
              <a:rPr lang="en-US" dirty="0"/>
              <a:t> level</a:t>
            </a:r>
          </a:p>
        </p:txBody>
      </p:sp>
      <p:sp>
        <p:nvSpPr>
          <p:cNvPr id="6" name="Slide Number Placeholder 5"/>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291582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2EC64E0-3C30-4ED9-A992-FD0274805471}"/>
              </a:ext>
            </a:extLst>
          </p:cNvPr>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10" name="Picture 7">
            <a:extLst>
              <a:ext uri="{FF2B5EF4-FFF2-40B4-BE49-F238E27FC236}">
                <a16:creationId xmlns:a16="http://schemas.microsoft.com/office/drawing/2014/main" id="{62659096-747C-4DBC-BA4B-0DFA949EE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3" name="Retângulo 11">
            <a:extLst>
              <a:ext uri="{FF2B5EF4-FFF2-40B4-BE49-F238E27FC236}">
                <a16:creationId xmlns:a16="http://schemas.microsoft.com/office/drawing/2014/main" id="{1CCB07A3-2CD7-4A76-BFC2-82492FF9585A}"/>
              </a:ext>
            </a:extLst>
          </p:cNvPr>
          <p:cNvSpPr/>
          <p:nvPr userDrawn="1"/>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sp>
        <p:nvSpPr>
          <p:cNvPr id="12" name="Content Placeholder 2">
            <a:extLst>
              <a:ext uri="{FF2B5EF4-FFF2-40B4-BE49-F238E27FC236}">
                <a16:creationId xmlns:a16="http://schemas.microsoft.com/office/drawing/2014/main" id="{F3A3C58A-3FD9-465B-A6EB-FF9CB0C37FAA}"/>
              </a:ext>
            </a:extLst>
          </p:cNvPr>
          <p:cNvSpPr>
            <a:spLocks noGrp="1"/>
          </p:cNvSpPr>
          <p:nvPr>
            <p:ph idx="1" hasCustomPrompt="1"/>
          </p:nvPr>
        </p:nvSpPr>
        <p:spPr>
          <a:xfrm>
            <a:off x="838200" y="1825625"/>
            <a:ext cx="5257800" cy="4351338"/>
          </a:xfrm>
          <a:prstGeom prst="rect">
            <a:avLst/>
          </a:prstGeom>
        </p:spPr>
        <p:txBody>
          <a:bodyPr/>
          <a:lstStyle>
            <a:lvl1pPr>
              <a:defRPr sz="3200" b="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452438" indent="-187325">
              <a:buFont typeface="Montserrat" panose="00000500000000000000" pitchFamily="2" charset="0"/>
              <a:buChar char="-"/>
              <a:defRPr sz="2000">
                <a:solidFill>
                  <a:srgbClr val="374646"/>
                </a:solidFill>
              </a:defRPr>
            </a:lvl2pPr>
            <a:lvl3pPr marL="625475" indent="-177800">
              <a:buFont typeface="Arial" panose="020B0604020202020204" pitchFamily="34" charset="0"/>
              <a:buChar char="•"/>
              <a:defRPr sz="1800">
                <a:solidFill>
                  <a:srgbClr val="374646"/>
                </a:solidFill>
              </a:defRPr>
            </a:lvl3pPr>
            <a:lvl4pPr marL="911225" indent="-285750">
              <a:buFont typeface="Montserrat" panose="00000500000000000000" pitchFamily="2" charset="0"/>
              <a:buChar char="-"/>
              <a:defRPr sz="16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4" name="Title 1">
            <a:extLst>
              <a:ext uri="{FF2B5EF4-FFF2-40B4-BE49-F238E27FC236}">
                <a16:creationId xmlns:a16="http://schemas.microsoft.com/office/drawing/2014/main" id="{CA066DA6-F7FC-4747-B252-CE6E73CCFBB6}"/>
              </a:ext>
            </a:extLst>
          </p:cNvPr>
          <p:cNvSpPr>
            <a:spLocks noGrp="1"/>
          </p:cNvSpPr>
          <p:nvPr>
            <p:ph type="title"/>
          </p:nvPr>
        </p:nvSpPr>
        <p:spPr>
          <a:xfrm>
            <a:off x="838200" y="365125"/>
            <a:ext cx="10515600" cy="1325563"/>
          </a:xfrm>
          <a:prstGeom prst="rect">
            <a:avLst/>
          </a:prstGeom>
        </p:spPr>
        <p:txBody>
          <a:bodyPr>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CD80F5DD-124A-4508-A893-D256E869C689}"/>
              </a:ext>
            </a:extLst>
          </p:cNvPr>
          <p:cNvSpPr txBox="1">
            <a:spLocks/>
          </p:cNvSpPr>
          <p:nvPr userDrawn="1"/>
        </p:nvSpPr>
        <p:spPr>
          <a:xfrm>
            <a:off x="9327782" y="64785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‹N°›</a:t>
            </a:fld>
            <a:endParaRPr lang="en-US" dirty="0"/>
          </a:p>
        </p:txBody>
      </p:sp>
    </p:spTree>
    <p:extLst>
      <p:ext uri="{BB962C8B-B14F-4D97-AF65-F5344CB8AC3E}">
        <p14:creationId xmlns:p14="http://schemas.microsoft.com/office/powerpoint/2010/main" val="4160543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2EC64E0-3C30-4ED9-A992-FD0274805471}"/>
              </a:ext>
            </a:extLst>
          </p:cNvPr>
          <p:cNvSpPr>
            <a:spLocks noGrp="1"/>
          </p:cNvSpPr>
          <p:nvPr>
            <p:ph type="sldNum" sz="quarter" idx="12"/>
          </p:nvPr>
        </p:nvSpPr>
        <p:spPr>
          <a:xfrm>
            <a:off x="9327782" y="6481860"/>
            <a:ext cx="2743200" cy="365125"/>
          </a:xfrm>
          <a:prstGeom prst="rect">
            <a:avLst/>
          </a:prstGeom>
        </p:spPr>
        <p:txBody>
          <a:bodyPr/>
          <a:lstStyle>
            <a:lvl1pPr>
              <a:defRPr/>
            </a:lvl1pPr>
          </a:lstStyle>
          <a:p>
            <a:fld id="{4ABFC991-18F6-485A-BE0B-9061B9D5CD41}" type="slidenum">
              <a:rPr lang="en-US" smtClean="0"/>
              <a:pPr/>
              <a:t>‹N°›</a:t>
            </a:fld>
            <a:endParaRPr lang="en-US" dirty="0"/>
          </a:p>
        </p:txBody>
      </p:sp>
      <p:pic>
        <p:nvPicPr>
          <p:cNvPr id="10" name="Picture 7">
            <a:extLst>
              <a:ext uri="{FF2B5EF4-FFF2-40B4-BE49-F238E27FC236}">
                <a16:creationId xmlns:a16="http://schemas.microsoft.com/office/drawing/2014/main" id="{62659096-747C-4DBC-BA4B-0DFA949EE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3" name="Retângulo 11">
            <a:extLst>
              <a:ext uri="{FF2B5EF4-FFF2-40B4-BE49-F238E27FC236}">
                <a16:creationId xmlns:a16="http://schemas.microsoft.com/office/drawing/2014/main" id="{1CCB07A3-2CD7-4A76-BFC2-82492FF9585A}"/>
              </a:ext>
            </a:extLst>
          </p:cNvPr>
          <p:cNvSpPr/>
          <p:nvPr userDrawn="1"/>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dirty="0"/>
          </a:p>
        </p:txBody>
      </p:sp>
      <p:sp>
        <p:nvSpPr>
          <p:cNvPr id="12" name="Content Placeholder 2">
            <a:extLst>
              <a:ext uri="{FF2B5EF4-FFF2-40B4-BE49-F238E27FC236}">
                <a16:creationId xmlns:a16="http://schemas.microsoft.com/office/drawing/2014/main" id="{F3A3C58A-3FD9-465B-A6EB-FF9CB0C37FAA}"/>
              </a:ext>
            </a:extLst>
          </p:cNvPr>
          <p:cNvSpPr>
            <a:spLocks noGrp="1"/>
          </p:cNvSpPr>
          <p:nvPr>
            <p:ph idx="1" hasCustomPrompt="1"/>
          </p:nvPr>
        </p:nvSpPr>
        <p:spPr>
          <a:xfrm>
            <a:off x="491614" y="1531709"/>
            <a:ext cx="5388076" cy="4506349"/>
          </a:xfrm>
          <a:prstGeom prst="rect">
            <a:avLst/>
          </a:prstGeom>
        </p:spPr>
        <p:txBody>
          <a:bodyPr/>
          <a:lstStyle>
            <a:lvl1pPr>
              <a:defRPr sz="300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271463" indent="-271463">
              <a:buFont typeface="Arial" panose="020B0604020202020204" pitchFamily="34" charset="0"/>
              <a:buChar char="•"/>
              <a:defRPr sz="2000">
                <a:solidFill>
                  <a:srgbClr val="374646"/>
                </a:solidFill>
              </a:defRPr>
            </a:lvl2pPr>
            <a:lvl3pPr marL="446088" indent="-174625">
              <a:buFont typeface="Montserrat" panose="00000500000000000000" pitchFamily="2" charset="0"/>
              <a:buChar char="-"/>
              <a:defRPr sz="1600">
                <a:solidFill>
                  <a:srgbClr val="374646"/>
                </a:solidFill>
              </a:defRPr>
            </a:lvl3pPr>
            <a:lvl4pPr marL="631825" indent="-185738">
              <a:buFont typeface="Arial" panose="020B0604020202020204" pitchFamily="34" charset="0"/>
              <a:buChar char="•"/>
              <a:defRPr sz="14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4" name="Title 1">
            <a:extLst>
              <a:ext uri="{FF2B5EF4-FFF2-40B4-BE49-F238E27FC236}">
                <a16:creationId xmlns:a16="http://schemas.microsoft.com/office/drawing/2014/main" id="{CA066DA6-F7FC-4747-B252-CE6E73CCFBB6}"/>
              </a:ext>
            </a:extLst>
          </p:cNvPr>
          <p:cNvSpPr>
            <a:spLocks noGrp="1"/>
          </p:cNvSpPr>
          <p:nvPr>
            <p:ph type="title" hasCustomPrompt="1"/>
          </p:nvPr>
        </p:nvSpPr>
        <p:spPr>
          <a:xfrm>
            <a:off x="838200" y="365125"/>
            <a:ext cx="10515600" cy="879475"/>
          </a:xfrm>
          <a:prstGeom prst="rect">
            <a:avLst/>
          </a:prstGeom>
        </p:spPr>
        <p:txBody>
          <a:bodyPr anchor="b">
            <a:normAutofit/>
          </a:bodyPr>
          <a:lstStyle>
            <a:lvl1pPr>
              <a:defRPr sz="3600">
                <a:solidFill>
                  <a:srgbClr val="0070C0"/>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FB0DA6F6-F22C-4E74-9F13-34CAE881ED1B}"/>
              </a:ext>
            </a:extLst>
          </p:cNvPr>
          <p:cNvSpPr>
            <a:spLocks noGrp="1"/>
          </p:cNvSpPr>
          <p:nvPr>
            <p:ph idx="13" hasCustomPrompt="1"/>
          </p:nvPr>
        </p:nvSpPr>
        <p:spPr>
          <a:xfrm>
            <a:off x="6184845" y="1525743"/>
            <a:ext cx="5702355" cy="4501430"/>
          </a:xfrm>
          <a:prstGeom prst="rect">
            <a:avLst/>
          </a:prstGeom>
        </p:spPr>
        <p:txBody>
          <a:bodyPr/>
          <a:lstStyle>
            <a:lvl1pPr>
              <a:defRPr sz="3000" baseline="0">
                <a:solidFill>
                  <a:srgbClr val="374646"/>
                </a:solidFill>
                <a:latin typeface="Calibri Light" panose="020F0302020204030204" pitchFamily="34" charset="0"/>
                <a:ea typeface="Calibri Light" panose="020F0302020204030204" pitchFamily="34" charset="0"/>
                <a:cs typeface="Calibri Light" panose="020F0302020204030204" pitchFamily="34" charset="0"/>
              </a:defRPr>
            </a:lvl1pPr>
            <a:lvl2pPr marL="271463" indent="-271463">
              <a:buFont typeface="Arial" panose="020B0604020202020204" pitchFamily="34" charset="0"/>
              <a:buChar char="•"/>
              <a:defRPr sz="2000">
                <a:solidFill>
                  <a:srgbClr val="374646"/>
                </a:solidFill>
              </a:defRPr>
            </a:lvl2pPr>
            <a:lvl3pPr marL="446088" indent="-174625">
              <a:buFont typeface="Montserrat" panose="00000500000000000000" pitchFamily="2" charset="0"/>
              <a:buChar char="-"/>
              <a:defRPr sz="1600">
                <a:solidFill>
                  <a:srgbClr val="374646"/>
                </a:solidFill>
              </a:defRPr>
            </a:lvl3pPr>
            <a:lvl4pPr marL="631825" indent="-185738">
              <a:buFont typeface="Arial" panose="020B0604020202020204" pitchFamily="34" charset="0"/>
              <a:buChar char="•"/>
              <a:defRPr sz="1400">
                <a:solidFill>
                  <a:srgbClr val="374646"/>
                </a:solidFill>
              </a:defRPr>
            </a:lvl4pPr>
            <a:lvl5pPr marL="801687" indent="0">
              <a:buNone/>
              <a:defRPr sz="1200">
                <a:solidFill>
                  <a:srgbClr val="374646"/>
                </a:solidFill>
              </a:defRPr>
            </a:lvl5pPr>
          </a:lstStyle>
          <a:p>
            <a:pPr lvl="0"/>
            <a:r>
              <a:rPr lang="en-BE" dirty="0"/>
              <a:t>e</a:t>
            </a:r>
            <a:r>
              <a:rPr lang="en-US" dirty="0" err="1"/>
              <a:t>dit</a:t>
            </a:r>
            <a:r>
              <a:rPr lang="en-US" dirty="0"/>
              <a:t> Master text styles</a:t>
            </a:r>
          </a:p>
          <a:p>
            <a:pPr lvl="1"/>
            <a:r>
              <a:rPr lang="en-BE" dirty="0"/>
              <a:t>s</a:t>
            </a:r>
            <a:r>
              <a:rPr lang="en-US" dirty="0" err="1"/>
              <a:t>econd</a:t>
            </a:r>
            <a:r>
              <a:rPr lang="en-US" dirty="0"/>
              <a:t> level</a:t>
            </a:r>
          </a:p>
          <a:p>
            <a:pPr lvl="2"/>
            <a:r>
              <a:rPr lang="en-BE" dirty="0"/>
              <a:t>t</a:t>
            </a:r>
            <a:r>
              <a:rPr lang="en-US" dirty="0" err="1"/>
              <a:t>hird</a:t>
            </a:r>
            <a:r>
              <a:rPr lang="en-US" dirty="0"/>
              <a:t> level</a:t>
            </a:r>
          </a:p>
          <a:p>
            <a:pPr lvl="3"/>
            <a:r>
              <a:rPr lang="en-BE" dirty="0"/>
              <a:t>f</a:t>
            </a:r>
            <a:r>
              <a:rPr lang="en-US" dirty="0" err="1"/>
              <a:t>ourth</a:t>
            </a:r>
            <a:r>
              <a:rPr lang="en-US" dirty="0"/>
              <a:t> level</a:t>
            </a:r>
          </a:p>
        </p:txBody>
      </p:sp>
      <p:sp>
        <p:nvSpPr>
          <p:cNvPr id="15" name="Slide Number Placeholder 5">
            <a:extLst>
              <a:ext uri="{FF2B5EF4-FFF2-40B4-BE49-F238E27FC236}">
                <a16:creationId xmlns:a16="http://schemas.microsoft.com/office/drawing/2014/main" id="{86275E48-4FC2-4284-BC71-723F8F4E4D5F}"/>
              </a:ext>
            </a:extLst>
          </p:cNvPr>
          <p:cNvSpPr txBox="1">
            <a:spLocks/>
          </p:cNvSpPr>
          <p:nvPr userDrawn="1"/>
        </p:nvSpPr>
        <p:spPr>
          <a:xfrm>
            <a:off x="9327782" y="64785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‹N°›</a:t>
            </a:fld>
            <a:endParaRPr lang="en-US" dirty="0"/>
          </a:p>
        </p:txBody>
      </p:sp>
    </p:spTree>
    <p:extLst>
      <p:ext uri="{BB962C8B-B14F-4D97-AF65-F5344CB8AC3E}">
        <p14:creationId xmlns:p14="http://schemas.microsoft.com/office/powerpoint/2010/main" val="367108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839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2406504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F9E0EB1-AE04-4E54-BA55-36539836E3BB}" type="slidenum">
              <a:rPr lang="en-US" smtClean="0"/>
              <a:t>‹N°›</a:t>
            </a:fld>
            <a:endParaRPr lang="en-US"/>
          </a:p>
        </p:txBody>
      </p:sp>
    </p:spTree>
    <p:extLst>
      <p:ext uri="{BB962C8B-B14F-4D97-AF65-F5344CB8AC3E}">
        <p14:creationId xmlns:p14="http://schemas.microsoft.com/office/powerpoint/2010/main" val="111319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E0EB1-AE04-4E54-BA55-36539836E3BB}" type="slidenum">
              <a:rPr lang="en-US" smtClean="0"/>
              <a:t>‹N°›</a:t>
            </a:fld>
            <a:endParaRPr lang="en-US"/>
          </a:p>
        </p:txBody>
      </p:sp>
    </p:spTree>
    <p:extLst>
      <p:ext uri="{BB962C8B-B14F-4D97-AF65-F5344CB8AC3E}">
        <p14:creationId xmlns:p14="http://schemas.microsoft.com/office/powerpoint/2010/main" val="3233615462"/>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4" r:id="rId3"/>
    <p:sldLayoutId id="2147483650" r:id="rId4"/>
    <p:sldLayoutId id="2147483654" r:id="rId5"/>
    <p:sldLayoutId id="2147483676" r:id="rId6"/>
    <p:sldLayoutId id="2147483675" r:id="rId7"/>
    <p:sldLayoutId id="2147483655" r:id="rId8"/>
    <p:sldLayoutId id="2147483672" r:id="rId9"/>
    <p:sldLayoutId id="2147483651" r:id="rId10"/>
    <p:sldLayoutId id="2147483652" r:id="rId11"/>
    <p:sldLayoutId id="2147483653" r:id="rId12"/>
    <p:sldLayoutId id="2147483656" r:id="rId13"/>
    <p:sldLayoutId id="2147483657" r:id="rId14"/>
    <p:sldLayoutId id="2147483658" r:id="rId15"/>
    <p:sldLayoutId id="2147483659" r:id="rId16"/>
    <p:sldLayoutId id="2147483677"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www.ksz-bcss.fgov.be/nl/over-de-ksz/beheer/algemeen-coordinatiecomite"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6" name="Title 3"/>
          <p:cNvSpPr txBox="1">
            <a:spLocks/>
          </p:cNvSpPr>
          <p:nvPr/>
        </p:nvSpPr>
        <p:spPr>
          <a:xfrm>
            <a:off x="1524000" y="2019299"/>
            <a:ext cx="9888414" cy="301710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Jaarlijkse presentatie</a:t>
            </a:r>
          </a:p>
          <a:p>
            <a:pPr marL="0" marR="0" lvl="0" indent="0" algn="l" defTabSz="914400" rtl="0" eaLnBrk="1" fontAlgn="auto" latinLnBrk="0" hangingPunct="1">
              <a:lnSpc>
                <a:spcPct val="150000"/>
              </a:lnSpc>
              <a:spcBef>
                <a:spcPct val="0"/>
              </a:spcBef>
              <a:spcAft>
                <a:spcPts val="0"/>
              </a:spcAft>
              <a:buClrTx/>
              <a:buSzTx/>
              <a:buFontTx/>
              <a:buNone/>
              <a:tabLst/>
              <a:defRPr/>
            </a:pPr>
            <a:r>
              <a:rPr lang="nl-NL" sz="2400" dirty="0">
                <a:solidFill>
                  <a:prstClr val="white"/>
                </a:solidFill>
                <a:latin typeface="Microsoft JhengHei" panose="020B0604030504040204" pitchFamily="34" charset="-120"/>
                <a:ea typeface="Microsoft JhengHei" panose="020B0604030504040204" pitchFamily="34" charset="-120"/>
                <a:cs typeface="+mn-cs"/>
              </a:rPr>
              <a:t>2025 </a:t>
            </a:r>
            <a:r>
              <a:rPr lang="nl-NL" sz="2400" dirty="0" err="1">
                <a:solidFill>
                  <a:prstClr val="white"/>
                </a:solidFill>
                <a:latin typeface="Microsoft JhengHei" panose="020B0604030504040204" pitchFamily="34" charset="-120"/>
                <a:ea typeface="Microsoft JhengHei" panose="020B0604030504040204" pitchFamily="34" charset="-120"/>
                <a:cs typeface="+mn-cs"/>
              </a:rPr>
              <a:t>Results</a:t>
            </a:r>
            <a:r>
              <a:rPr lang="nl-NL" sz="2400" dirty="0">
                <a:solidFill>
                  <a:prstClr val="white"/>
                </a:solidFill>
                <a:latin typeface="Microsoft JhengHei" panose="020B0604030504040204" pitchFamily="34" charset="-120"/>
                <a:ea typeface="Microsoft JhengHei" panose="020B0604030504040204" pitchFamily="34" charset="-120"/>
                <a:cs typeface="+mn-cs"/>
              </a:rPr>
              <a:t> &amp; 2026 </a:t>
            </a:r>
            <a:r>
              <a:rPr lang="nl-NL" sz="2400" dirty="0" err="1">
                <a:solidFill>
                  <a:prstClr val="white"/>
                </a:solidFill>
                <a:latin typeface="Microsoft JhengHei" panose="020B0604030504040204" pitchFamily="34" charset="-120"/>
                <a:ea typeface="Microsoft JhengHei" panose="020B0604030504040204" pitchFamily="34" charset="-120"/>
                <a:cs typeface="+mn-cs"/>
              </a:rPr>
              <a:t>Objectives</a:t>
            </a:r>
            <a:endParaRPr lang="nl-NL" sz="2400" dirty="0">
              <a:solidFill>
                <a:prstClr val="white"/>
              </a:solidFill>
              <a:latin typeface="Microsoft JhengHei" panose="020B0604030504040204" pitchFamily="34" charset="-120"/>
              <a:ea typeface="Microsoft JhengHei" panose="020B0604030504040204" pitchFamily="34" charset="-120"/>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Présentation </a:t>
            </a:r>
            <a:r>
              <a:rPr kumimoji="0" lang="nl-NL"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annuelle</a:t>
            </a:r>
            <a:endParaRPr kumimoji="0" lang="en-BE"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BE" sz="2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BE" sz="2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p:txBody>
      </p:sp>
      <p:sp>
        <p:nvSpPr>
          <p:cNvPr id="7" name="Subtitle 4"/>
          <p:cNvSpPr txBox="1">
            <a:spLocks/>
          </p:cNvSpPr>
          <p:nvPr/>
        </p:nvSpPr>
        <p:spPr>
          <a:xfrm>
            <a:off x="1524000" y="5023412"/>
            <a:ext cx="9144000" cy="961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30</a:t>
            </a:r>
            <a:r>
              <a:rPr kumimoji="0" lang="nl-NL"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/01/202</a:t>
            </a:r>
            <a:r>
              <a:rPr kumimoji="0" lang="en-BE"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6</a:t>
            </a:r>
            <a:endParaRPr kumimoji="0" 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3582759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CA3C50-1006-4AB6-AEEA-9E78EFA8EFCD}"/>
              </a:ext>
            </a:extLst>
          </p:cNvPr>
          <p:cNvSpPr>
            <a:spLocks noGrp="1"/>
          </p:cNvSpPr>
          <p:nvPr>
            <p:ph type="title"/>
          </p:nvPr>
        </p:nvSpPr>
        <p:spPr/>
        <p:txBody>
          <a:bodyPr/>
          <a:lstStyle/>
          <a:p>
            <a:r>
              <a:rPr lang="nl-BE" dirty="0"/>
              <a:t>eGov3.0 – Burgermandaten</a:t>
            </a:r>
          </a:p>
        </p:txBody>
      </p:sp>
      <p:sp>
        <p:nvSpPr>
          <p:cNvPr id="3" name="Espace réservé du contenu 2">
            <a:extLst>
              <a:ext uri="{FF2B5EF4-FFF2-40B4-BE49-F238E27FC236}">
                <a16:creationId xmlns:a16="http://schemas.microsoft.com/office/drawing/2014/main" id="{B741112B-0C4E-406E-9861-5A77FA6C90D2}"/>
              </a:ext>
            </a:extLst>
          </p:cNvPr>
          <p:cNvSpPr>
            <a:spLocks noGrp="1"/>
          </p:cNvSpPr>
          <p:nvPr>
            <p:ph idx="1"/>
          </p:nvPr>
        </p:nvSpPr>
        <p:spPr/>
        <p:txBody>
          <a:bodyPr/>
          <a:lstStyle/>
          <a:p>
            <a:r>
              <a:rPr lang="en-BE" dirty="0"/>
              <a:t>d</a:t>
            </a:r>
            <a:r>
              <a:rPr lang="nl-BE" dirty="0"/>
              <a:t>oor een burger aan een instelling buiten een wettelijke opdracht (type</a:t>
            </a:r>
            <a:r>
              <a:rPr lang="en-BE" dirty="0"/>
              <a:t> II</a:t>
            </a:r>
            <a:r>
              <a:rPr lang="nl-BE" dirty="0"/>
              <a:t>)</a:t>
            </a:r>
          </a:p>
          <a:p>
            <a:pPr lvl="1"/>
            <a:r>
              <a:rPr lang="nl-BE" dirty="0"/>
              <a:t>eerste </a:t>
            </a:r>
            <a:r>
              <a:rPr lang="nl-BE" dirty="0" err="1"/>
              <a:t>use</a:t>
            </a:r>
            <a:r>
              <a:rPr lang="nl-BE" dirty="0"/>
              <a:t> case “precontractuele gegevens” in productie sinds begin 2025</a:t>
            </a:r>
          </a:p>
          <a:p>
            <a:pPr lvl="1"/>
            <a:r>
              <a:rPr lang="nl-NL" dirty="0"/>
              <a:t>heeft betrekking op de mededeling van bepaalde persoonsgegevens door de RSZ aan potentiële werkgevers om in de precontractuele fase te kunnen nagaan of de betrokkene al dan niet kan worden tewerkgesteld met toepassing van bepaalde regelingen inzake </a:t>
            </a:r>
            <a:r>
              <a:rPr lang="nl-NL" dirty="0" err="1"/>
              <a:t>socialezekerheidsbijdragen</a:t>
            </a:r>
            <a:r>
              <a:rPr lang="nl-NL" dirty="0"/>
              <a:t> (</a:t>
            </a:r>
            <a:r>
              <a:rPr lang="nl-NL" dirty="0" err="1"/>
              <a:t>flexijob</a:t>
            </a:r>
            <a:r>
              <a:rPr lang="nl-NL" dirty="0"/>
              <a:t>, student, …)</a:t>
            </a:r>
          </a:p>
          <a:p>
            <a:r>
              <a:rPr lang="en-BE" dirty="0"/>
              <a:t>d</a:t>
            </a:r>
            <a:r>
              <a:rPr lang="nl-BE" dirty="0"/>
              <a:t>oor een burger aan een andere burger (type </a:t>
            </a:r>
            <a:r>
              <a:rPr lang="en-BE" dirty="0"/>
              <a:t>III</a:t>
            </a:r>
            <a:r>
              <a:rPr lang="nl-BE" dirty="0"/>
              <a:t>)</a:t>
            </a:r>
          </a:p>
          <a:p>
            <a:pPr lvl="1"/>
            <a:r>
              <a:rPr lang="nl-BE" dirty="0"/>
              <a:t>burgers kunnen bij het regelen van handelingen op online platformen van de overheid de nood hebben aan ondersteuning door vertrouwenspersonen</a:t>
            </a:r>
          </a:p>
          <a:p>
            <a:pPr lvl="1"/>
            <a:r>
              <a:rPr lang="nl-BE" dirty="0"/>
              <a:t>de burger is vrij te bepalen wie hem bijstaat</a:t>
            </a:r>
          </a:p>
          <a:p>
            <a:pPr lvl="1"/>
            <a:r>
              <a:rPr lang="nl-BE" dirty="0"/>
              <a:t>concrete vraag van de RVA tot inzetten van burger-burgermandaten </a:t>
            </a:r>
            <a:r>
              <a:rPr lang="nl-BE" dirty="0">
                <a:sym typeface="Wingdings" panose="05000000000000000000" pitchFamily="2" charset="2"/>
              </a:rPr>
              <a:t>voor de ondersteuning bij het invullen van de eC3.2 kaart (controlekaart tijdelijke werkloosheid)</a:t>
            </a:r>
          </a:p>
          <a:p>
            <a:pPr lvl="1"/>
            <a:r>
              <a:rPr lang="nl-BE" dirty="0">
                <a:sym typeface="Wingdings" panose="05000000000000000000" pitchFamily="2" charset="2"/>
              </a:rPr>
              <a:t>concrete vraag van de FOD Sociale Zekerheid voor het beheer van het digitaal parkeerrecht voor personen met een handicap</a:t>
            </a:r>
          </a:p>
          <a:p>
            <a:endParaRPr lang="nl-BE" dirty="0"/>
          </a:p>
        </p:txBody>
      </p:sp>
      <p:sp>
        <p:nvSpPr>
          <p:cNvPr id="4" name="Espace réservé du numéro de diapositive 3">
            <a:extLst>
              <a:ext uri="{FF2B5EF4-FFF2-40B4-BE49-F238E27FC236}">
                <a16:creationId xmlns:a16="http://schemas.microsoft.com/office/drawing/2014/main" id="{8B97D428-10DC-40D6-B047-85EACBA075C7}"/>
              </a:ext>
            </a:extLst>
          </p:cNvPr>
          <p:cNvSpPr>
            <a:spLocks noGrp="1"/>
          </p:cNvSpPr>
          <p:nvPr>
            <p:ph type="sldNum" sz="quarter" idx="12"/>
          </p:nvPr>
        </p:nvSpPr>
        <p:spPr/>
        <p:txBody>
          <a:bodyPr/>
          <a:lstStyle/>
          <a:p>
            <a:fld id="{4ABFC991-18F6-485A-BE0B-9061B9D5CD41}" type="slidenum">
              <a:rPr lang="en-US" smtClean="0"/>
              <a:pPr/>
              <a:t>10</a:t>
            </a:fld>
            <a:endParaRPr lang="en-US" dirty="0"/>
          </a:p>
        </p:txBody>
      </p:sp>
    </p:spTree>
    <p:extLst>
      <p:ext uri="{BB962C8B-B14F-4D97-AF65-F5344CB8AC3E}">
        <p14:creationId xmlns:p14="http://schemas.microsoft.com/office/powerpoint/2010/main" val="4158740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A773F4-C87D-463B-A4E8-5F73746BA14C}"/>
              </a:ext>
            </a:extLst>
          </p:cNvPr>
          <p:cNvSpPr>
            <a:spLocks noGrp="1"/>
          </p:cNvSpPr>
          <p:nvPr>
            <p:ph type="title"/>
          </p:nvPr>
        </p:nvSpPr>
        <p:spPr/>
        <p:txBody>
          <a:bodyPr/>
          <a:lstStyle/>
          <a:p>
            <a:r>
              <a:rPr lang="nl-BE" dirty="0"/>
              <a:t>eGov3.0 – Burgermandaten</a:t>
            </a:r>
            <a:r>
              <a:rPr lang="en-BE" dirty="0"/>
              <a:t> type III</a:t>
            </a:r>
            <a:endParaRPr lang="nl-BE" dirty="0"/>
          </a:p>
        </p:txBody>
      </p:sp>
      <p:sp>
        <p:nvSpPr>
          <p:cNvPr id="3" name="Espace réservé du contenu 2">
            <a:extLst>
              <a:ext uri="{FF2B5EF4-FFF2-40B4-BE49-F238E27FC236}">
                <a16:creationId xmlns:a16="http://schemas.microsoft.com/office/drawing/2014/main" id="{DAB0763F-184B-4FE3-8AE7-5CFF30E0507D}"/>
              </a:ext>
            </a:extLst>
          </p:cNvPr>
          <p:cNvSpPr>
            <a:spLocks noGrp="1"/>
          </p:cNvSpPr>
          <p:nvPr>
            <p:ph idx="1"/>
          </p:nvPr>
        </p:nvSpPr>
        <p:spPr/>
        <p:txBody>
          <a:bodyPr>
            <a:normAutofit lnSpcReduction="10000"/>
          </a:bodyPr>
          <a:lstStyle/>
          <a:p>
            <a:pPr lvl="1"/>
            <a:r>
              <a:rPr lang="nl-BE" dirty="0"/>
              <a:t>juridisch kader zeer analoog aan kader voor type </a:t>
            </a:r>
            <a:r>
              <a:rPr lang="en-BE" dirty="0"/>
              <a:t>II</a:t>
            </a:r>
            <a:r>
              <a:rPr lang="nl-BE" dirty="0"/>
              <a:t> mandaten</a:t>
            </a:r>
          </a:p>
          <a:p>
            <a:pPr marL="672375" lvl="2" indent="-180975">
              <a:lnSpc>
                <a:spcPct val="120000"/>
              </a:lnSpc>
              <a:spcBef>
                <a:spcPts val="0"/>
              </a:spcBef>
            </a:pPr>
            <a:r>
              <a:rPr lang="nl-BE" dirty="0"/>
              <a:t>het Informatieveiligheidscomité definieert vanuit goede praktijken een algemeen kader waaraan elk type III mandaat zal moeten voldoen</a:t>
            </a:r>
          </a:p>
          <a:p>
            <a:pPr marL="672375" lvl="2" indent="-180975">
              <a:lnSpc>
                <a:spcPct val="120000"/>
              </a:lnSpc>
              <a:spcBef>
                <a:spcPts val="0"/>
              </a:spcBef>
            </a:pPr>
            <a:r>
              <a:rPr lang="nl-BE" dirty="0"/>
              <a:t>per </a:t>
            </a:r>
            <a:r>
              <a:rPr lang="en-BE" dirty="0"/>
              <a:t>t</a:t>
            </a:r>
            <a:r>
              <a:rPr lang="nl-BE" dirty="0" err="1"/>
              <a:t>ype</a:t>
            </a:r>
            <a:r>
              <a:rPr lang="nl-BE" dirty="0"/>
              <a:t> </a:t>
            </a:r>
            <a:r>
              <a:rPr lang="en-BE" dirty="0"/>
              <a:t>III</a:t>
            </a:r>
            <a:r>
              <a:rPr lang="nl-BE" dirty="0"/>
              <a:t> mandaat zal het bevoegde Beheerscomité</a:t>
            </a:r>
            <a:r>
              <a:rPr lang="nl-BE" b="1" dirty="0"/>
              <a:t> </a:t>
            </a:r>
            <a:r>
              <a:rPr lang="nl-BE" dirty="0"/>
              <a:t>een voorstel formuleren welke toegang tot welke  gegevens en dienst nodig is</a:t>
            </a:r>
          </a:p>
          <a:p>
            <a:pPr marL="672375" lvl="2" indent="-180975">
              <a:lnSpc>
                <a:spcPct val="120000"/>
              </a:lnSpc>
              <a:spcBef>
                <a:spcPts val="0"/>
              </a:spcBef>
            </a:pPr>
            <a:r>
              <a:rPr lang="nl-BE" dirty="0"/>
              <a:t>dit voorstel wordt aan het IVC voorgelegd en bepaalt</a:t>
            </a:r>
          </a:p>
          <a:p>
            <a:pPr marL="1087438" lvl="2" indent="-173038">
              <a:lnSpc>
                <a:spcPct val="120000"/>
              </a:lnSpc>
              <a:spcBef>
                <a:spcPts val="0"/>
              </a:spcBef>
            </a:pPr>
            <a:r>
              <a:rPr lang="nl-BE" dirty="0"/>
              <a:t>de betrokken categorieën van gegevens</a:t>
            </a:r>
          </a:p>
          <a:p>
            <a:pPr marL="1087438" lvl="2" indent="-173038">
              <a:lnSpc>
                <a:spcPct val="120000"/>
              </a:lnSpc>
              <a:spcBef>
                <a:spcPts val="0"/>
              </a:spcBef>
            </a:pPr>
            <a:r>
              <a:rPr lang="nl-BE" dirty="0"/>
              <a:t>de aangeboden functionaliteiten</a:t>
            </a:r>
          </a:p>
          <a:p>
            <a:pPr marL="1087438" lvl="2" indent="-173038">
              <a:lnSpc>
                <a:spcPct val="120000"/>
              </a:lnSpc>
              <a:spcBef>
                <a:spcPts val="0"/>
              </a:spcBef>
            </a:pPr>
            <a:r>
              <a:rPr lang="nl-BE" dirty="0"/>
              <a:t>de duurtijd van het mandaat</a:t>
            </a:r>
          </a:p>
          <a:p>
            <a:pPr marL="1087438" lvl="2" indent="-173038">
              <a:lnSpc>
                <a:spcPct val="120000"/>
              </a:lnSpc>
              <a:spcBef>
                <a:spcPts val="0"/>
              </a:spcBef>
            </a:pPr>
            <a:r>
              <a:rPr lang="nl-BE" dirty="0"/>
              <a:t>de doeleinden waarvoor het mandaat wordt verleend</a:t>
            </a:r>
          </a:p>
          <a:p>
            <a:pPr marL="672375" lvl="2" indent="-180975">
              <a:lnSpc>
                <a:spcPct val="120000"/>
              </a:lnSpc>
              <a:spcBef>
                <a:spcPts val="0"/>
              </a:spcBef>
            </a:pPr>
            <a:r>
              <a:rPr lang="nl-BE" dirty="0"/>
              <a:t>de toegang tot diensten kan thematisch gegroepeerd (geclusterd) worden wanneer dit nuttig is voor de beoogde ondersteuning</a:t>
            </a:r>
          </a:p>
          <a:p>
            <a:pPr marL="672375" lvl="2" indent="-180975">
              <a:lnSpc>
                <a:spcPct val="120000"/>
              </a:lnSpc>
              <a:spcBef>
                <a:spcPts val="0"/>
              </a:spcBef>
            </a:pPr>
            <a:r>
              <a:rPr lang="nl-BE" dirty="0"/>
              <a:t>de derde die gebruik wil maken van de mogelijkheden die voorzien worden in de beraadslaging, moet uitdrukkelijk de gebruiksvoorwaarden aanvaarden die voortvloeien uit het Algemeen Kader en in voorkomend geval, ook deze uit de specifieke modaliteiten</a:t>
            </a:r>
          </a:p>
        </p:txBody>
      </p:sp>
      <p:sp>
        <p:nvSpPr>
          <p:cNvPr id="4" name="Espace réservé du numéro de diapositive 3">
            <a:extLst>
              <a:ext uri="{FF2B5EF4-FFF2-40B4-BE49-F238E27FC236}">
                <a16:creationId xmlns:a16="http://schemas.microsoft.com/office/drawing/2014/main" id="{B9545DF0-930D-4374-86E9-56378FF61D59}"/>
              </a:ext>
            </a:extLst>
          </p:cNvPr>
          <p:cNvSpPr>
            <a:spLocks noGrp="1"/>
          </p:cNvSpPr>
          <p:nvPr>
            <p:ph type="sldNum" sz="quarter" idx="12"/>
          </p:nvPr>
        </p:nvSpPr>
        <p:spPr/>
        <p:txBody>
          <a:bodyPr/>
          <a:lstStyle/>
          <a:p>
            <a:fld id="{4ABFC991-18F6-485A-BE0B-9061B9D5CD41}" type="slidenum">
              <a:rPr lang="en-US" smtClean="0"/>
              <a:pPr/>
              <a:t>11</a:t>
            </a:fld>
            <a:endParaRPr lang="en-US" dirty="0"/>
          </a:p>
        </p:txBody>
      </p:sp>
    </p:spTree>
    <p:extLst>
      <p:ext uri="{BB962C8B-B14F-4D97-AF65-F5344CB8AC3E}">
        <p14:creationId xmlns:p14="http://schemas.microsoft.com/office/powerpoint/2010/main" val="3556365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1507" y="2721114"/>
              <a:ext cx="8612371"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Balans &amp; </a:t>
              </a:r>
              <a:r>
                <a:rPr lang="fr-BE" altLang="en-US" sz="4000" b="1" dirty="0" err="1">
                  <a:solidFill>
                    <a:prstClr val="white"/>
                  </a:solidFill>
                  <a:latin typeface="Microsoft JhengHei Light" panose="020B0304030504040204" pitchFamily="34" charset="-120"/>
                  <a:ea typeface="Microsoft JhengHei Light" panose="020B0304030504040204" pitchFamily="34" charset="-120"/>
                </a:rPr>
                <a:t>Perspectieven</a:t>
              </a:r>
              <a:r>
                <a:rPr lang="fr-BE" altLang="en-US" sz="4000" b="1" dirty="0">
                  <a:solidFill>
                    <a:prstClr val="white"/>
                  </a:solidFill>
                  <a:latin typeface="Microsoft JhengHei Light" panose="020B0304030504040204" pitchFamily="34" charset="-120"/>
                  <a:ea typeface="Microsoft JhengHei Light" panose="020B0304030504040204" pitchFamily="34" charset="-120"/>
                </a:rPr>
                <a:t> 202</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5</a:t>
              </a:r>
              <a:r>
                <a:rPr lang="fr-BE" altLang="en-US" sz="4000" b="1" dirty="0">
                  <a:solidFill>
                    <a:prstClr val="white"/>
                  </a:solidFill>
                  <a:latin typeface="Microsoft JhengHei Light" panose="020B0304030504040204" pitchFamily="34" charset="-120"/>
                  <a:ea typeface="Microsoft JhengHei Light" panose="020B0304030504040204" pitchFamily="34" charset="-120"/>
                </a:rPr>
                <a:t>-202</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6</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954819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B9A8A42-61A6-42AF-999B-5A085379D5C5}"/>
              </a:ext>
            </a:extLst>
          </p:cNvPr>
          <p:cNvSpPr>
            <a:spLocks noGrp="1"/>
          </p:cNvSpPr>
          <p:nvPr>
            <p:ph type="sldNum" sz="quarter" idx="12"/>
          </p:nvPr>
        </p:nvSpPr>
        <p:spPr/>
        <p:txBody>
          <a:bodyPr/>
          <a:lstStyle/>
          <a:p>
            <a:fld id="{4ABFC991-18F6-485A-BE0B-9061B9D5CD41}" type="slidenum">
              <a:rPr lang="en-US" smtClean="0"/>
              <a:pPr/>
              <a:t>13</a:t>
            </a:fld>
            <a:endParaRPr lang="en-US" dirty="0"/>
          </a:p>
        </p:txBody>
      </p:sp>
      <p:sp>
        <p:nvSpPr>
          <p:cNvPr id="6" name="Espace réservé du contenu 5">
            <a:extLst>
              <a:ext uri="{FF2B5EF4-FFF2-40B4-BE49-F238E27FC236}">
                <a16:creationId xmlns:a16="http://schemas.microsoft.com/office/drawing/2014/main" id="{F2D47836-B4A5-4C16-B6A4-AAE0C4E07D41}"/>
              </a:ext>
            </a:extLst>
          </p:cNvPr>
          <p:cNvSpPr>
            <a:spLocks noGrp="1"/>
          </p:cNvSpPr>
          <p:nvPr>
            <p:ph idx="1"/>
          </p:nvPr>
        </p:nvSpPr>
        <p:spPr/>
        <p:txBody>
          <a:bodyPr>
            <a:normAutofit/>
          </a:bodyPr>
          <a:lstStyle/>
          <a:p>
            <a:pPr marL="0" indent="0">
              <a:buNone/>
            </a:pPr>
            <a:r>
              <a:rPr lang="en-BE" sz="3000" dirty="0">
                <a:solidFill>
                  <a:srgbClr val="384653"/>
                </a:solidFill>
              </a:rPr>
              <a:t>2</a:t>
            </a:r>
            <a:r>
              <a:rPr lang="en-BE" sz="3000" dirty="0">
                <a:solidFill>
                  <a:srgbClr val="374646"/>
                </a:solidFill>
              </a:rPr>
              <a:t>02</a:t>
            </a:r>
            <a:r>
              <a:rPr lang="en-BE" sz="3000" dirty="0">
                <a:solidFill>
                  <a:srgbClr val="384653"/>
                </a:solidFill>
              </a:rPr>
              <a:t>5</a:t>
            </a:r>
          </a:p>
          <a:p>
            <a:pPr marL="271463" lvl="1" indent="-271463"/>
            <a:r>
              <a:rPr lang="nl-BE" b="1" dirty="0"/>
              <a:t>4</a:t>
            </a:r>
            <a:r>
              <a:rPr lang="en-BE" b="1" dirty="0"/>
              <a:t>32</a:t>
            </a:r>
            <a:r>
              <a:rPr lang="nl-BE" dirty="0"/>
              <a:t> prioritaire projectaanvragen </a:t>
            </a:r>
            <a:br>
              <a:rPr lang="nl-BE" dirty="0"/>
            </a:br>
            <a:r>
              <a:rPr lang="nl-BE" dirty="0"/>
              <a:t>en change </a:t>
            </a:r>
            <a:r>
              <a:rPr lang="nl-BE" dirty="0" err="1"/>
              <a:t>requests</a:t>
            </a:r>
            <a:r>
              <a:rPr lang="nl-BE" dirty="0"/>
              <a:t> werden uitgevoerd</a:t>
            </a:r>
            <a:endParaRPr lang="en-BE" dirty="0"/>
          </a:p>
          <a:p>
            <a:pPr marL="271463" lvl="1" indent="-271463"/>
            <a:endParaRPr lang="en-BE" dirty="0"/>
          </a:p>
          <a:p>
            <a:pPr marL="0" marR="0" lvl="0" indent="0" fontAlgn="auto">
              <a:spcAft>
                <a:spcPts val="0"/>
              </a:spcAft>
              <a:buClrTx/>
              <a:buSzTx/>
              <a:buNone/>
              <a:tabLst/>
              <a:defRPr/>
            </a:pPr>
            <a:r>
              <a:rPr lang="en-BE" sz="3000" dirty="0">
                <a:solidFill>
                  <a:srgbClr val="384653"/>
                </a:solidFill>
              </a:rPr>
              <a:t>2026</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t>geconsolideerde portfolio </a:t>
            </a:r>
            <a:b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br>
            <a: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t>van </a:t>
            </a:r>
            <a:r>
              <a:rPr kumimoji="0" lang="nl-BE" sz="2000" b="1" i="0" u="none" strike="noStrike" kern="1200" cap="none" spc="0" normalizeH="0" baseline="0" noProof="0" dirty="0">
                <a:ln>
                  <a:noFill/>
                </a:ln>
                <a:solidFill>
                  <a:srgbClr val="24445C"/>
                </a:solidFill>
                <a:effectLst/>
                <a:uLnTx/>
                <a:uFillTx/>
                <a:latin typeface="Calibri" panose="020F0502020204030204" pitchFamily="34" charset="0"/>
                <a:ea typeface="+mn-ea"/>
                <a:cs typeface="Calibri" panose="020F0502020204030204" pitchFamily="34" charset="0"/>
              </a:rPr>
              <a:t>138</a:t>
            </a:r>
            <a: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t> aanvragen</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t>beschikbaar op de pagina </a:t>
            </a:r>
            <a:br>
              <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rPr>
            </a:br>
            <a:r>
              <a:rPr kumimoji="0" lang="nl-NL" alt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Algemeen Coördinatiecomité</a:t>
            </a:r>
            <a:endParaRPr kumimoji="0" lang="nl-BE" sz="2000" b="0" i="0" u="none" strike="noStrike" kern="1200" cap="none" spc="0" normalizeH="0" baseline="0" noProof="0" dirty="0">
              <a:ln>
                <a:noFill/>
              </a:ln>
              <a:solidFill>
                <a:srgbClr val="384653"/>
              </a:solidFill>
              <a:effectLst/>
              <a:uLnTx/>
              <a:uFillTx/>
              <a:latin typeface="Calibri" panose="020F0502020204030204"/>
              <a:ea typeface="+mn-ea"/>
              <a:cs typeface="+mn-cs"/>
            </a:endParaRPr>
          </a:p>
        </p:txBody>
      </p:sp>
      <p:sp>
        <p:nvSpPr>
          <p:cNvPr id="5" name="Titre 4">
            <a:extLst>
              <a:ext uri="{FF2B5EF4-FFF2-40B4-BE49-F238E27FC236}">
                <a16:creationId xmlns:a16="http://schemas.microsoft.com/office/drawing/2014/main" id="{D7758A70-DFA8-491E-B304-D5345058A1C7}"/>
              </a:ext>
            </a:extLst>
          </p:cNvPr>
          <p:cNvSpPr>
            <a:spLocks noGrp="1"/>
          </p:cNvSpPr>
          <p:nvPr>
            <p:ph type="title"/>
          </p:nvPr>
        </p:nvSpPr>
        <p:spPr/>
        <p:txBody>
          <a:bodyPr/>
          <a:lstStyle/>
          <a:p>
            <a:r>
              <a:rPr lang="en-US" dirty="0" err="1">
                <a:solidFill>
                  <a:srgbClr val="0070C0"/>
                </a:solidFill>
              </a:rPr>
              <a:t>Prioriteiten</a:t>
            </a:r>
            <a:endParaRPr lang="nl-BE" dirty="0"/>
          </a:p>
        </p:txBody>
      </p:sp>
      <p:sp>
        <p:nvSpPr>
          <p:cNvPr id="7" name="Retângulo 11">
            <a:extLst>
              <a:ext uri="{FF2B5EF4-FFF2-40B4-BE49-F238E27FC236}">
                <a16:creationId xmlns:a16="http://schemas.microsoft.com/office/drawing/2014/main" id="{D4AD87FD-4013-437B-AAC7-066C64C02B2F}"/>
              </a:ext>
            </a:extLst>
          </p:cNvPr>
          <p:cNvSpPr/>
          <p:nvPr/>
        </p:nvSpPr>
        <p:spPr>
          <a:xfrm>
            <a:off x="6007157" y="0"/>
            <a:ext cx="6337610" cy="6858000"/>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sp>
        <p:nvSpPr>
          <p:cNvPr id="8" name="Retângulo 11">
            <a:extLst>
              <a:ext uri="{FF2B5EF4-FFF2-40B4-BE49-F238E27FC236}">
                <a16:creationId xmlns:a16="http://schemas.microsoft.com/office/drawing/2014/main" id="{01E76E8C-6F49-4AF8-8F76-D4D65BCE3E02}"/>
              </a:ext>
            </a:extLst>
          </p:cNvPr>
          <p:cNvSpPr/>
          <p:nvPr/>
        </p:nvSpPr>
        <p:spPr>
          <a:xfrm>
            <a:off x="6159557" y="152400"/>
            <a:ext cx="6185210" cy="6318445"/>
          </a:xfrm>
          <a:prstGeom prst="rect">
            <a:avLst/>
          </a:prstGeom>
          <a:solidFill>
            <a:srgbClr val="D4E9F7"/>
          </a:solidFill>
          <a:ln>
            <a:solidFill>
              <a:srgbClr val="D4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500"/>
          </a:p>
        </p:txBody>
      </p:sp>
      <p:graphicFrame>
        <p:nvGraphicFramePr>
          <p:cNvPr id="11" name="Chart 1">
            <a:extLst>
              <a:ext uri="{FF2B5EF4-FFF2-40B4-BE49-F238E27FC236}">
                <a16:creationId xmlns:a16="http://schemas.microsoft.com/office/drawing/2014/main" id="{69318ACD-9DED-4186-9478-8F6C3DAB7491}"/>
              </a:ext>
            </a:extLst>
          </p:cNvPr>
          <p:cNvGraphicFramePr>
            <a:graphicFrameLocks/>
          </p:cNvGraphicFramePr>
          <p:nvPr>
            <p:extLst>
              <p:ext uri="{D42A27DB-BD31-4B8C-83A1-F6EECF244321}">
                <p14:modId xmlns:p14="http://schemas.microsoft.com/office/powerpoint/2010/main" val="157444363"/>
              </p:ext>
            </p:extLst>
          </p:nvPr>
        </p:nvGraphicFramePr>
        <p:xfrm>
          <a:off x="6142542" y="1695285"/>
          <a:ext cx="5897058" cy="3911713"/>
        </p:xfrm>
        <a:graphic>
          <a:graphicData uri="http://schemas.openxmlformats.org/drawingml/2006/chart">
            <c:chart xmlns:c="http://schemas.openxmlformats.org/drawingml/2006/chart" xmlns:r="http://schemas.openxmlformats.org/officeDocument/2006/relationships" r:id="rId3"/>
          </a:graphicData>
        </a:graphic>
      </p:graphicFrame>
      <p:sp>
        <p:nvSpPr>
          <p:cNvPr id="9" name="Espace réservé du numéro de diapositive 1">
            <a:extLst>
              <a:ext uri="{FF2B5EF4-FFF2-40B4-BE49-F238E27FC236}">
                <a16:creationId xmlns:a16="http://schemas.microsoft.com/office/drawing/2014/main" id="{F90B9F96-985F-4952-8DF0-B5A92AD4A68B}"/>
              </a:ext>
            </a:extLst>
          </p:cNvPr>
          <p:cNvSpPr txBox="1">
            <a:spLocks/>
          </p:cNvSpPr>
          <p:nvPr/>
        </p:nvSpPr>
        <p:spPr>
          <a:xfrm>
            <a:off x="9327782" y="64945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BFC991-18F6-485A-BE0B-9061B9D5CD41}" type="slidenum">
              <a:rPr lang="en-US" smtClean="0"/>
              <a:pPr/>
              <a:t>13</a:t>
            </a:fld>
            <a:endParaRPr lang="en-US" dirty="0"/>
          </a:p>
        </p:txBody>
      </p:sp>
    </p:spTree>
    <p:extLst>
      <p:ext uri="{BB962C8B-B14F-4D97-AF65-F5344CB8AC3E}">
        <p14:creationId xmlns:p14="http://schemas.microsoft.com/office/powerpoint/2010/main" val="278413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59207084-4137-4458-AAC1-397C79B5F722}"/>
              </a:ext>
            </a:extLst>
          </p:cNvPr>
          <p:cNvSpPr>
            <a:spLocks noGrp="1"/>
          </p:cNvSpPr>
          <p:nvPr>
            <p:ph type="title"/>
          </p:nvPr>
        </p:nvSpPr>
        <p:spPr/>
        <p:txBody>
          <a:bodyPr/>
          <a:lstStyle/>
          <a:p>
            <a:r>
              <a:rPr lang="en-BE" altLang="en-BE" dirty="0" err="1"/>
              <a:t>Prioriteiten</a:t>
            </a:r>
            <a:r>
              <a:rPr lang="en-BE" altLang="en-BE" dirty="0"/>
              <a:t> - t</a:t>
            </a:r>
            <a:r>
              <a:rPr lang="fr-BE" altLang="en-BE" dirty="0" err="1"/>
              <a:t>endenzen</a:t>
            </a:r>
            <a:endParaRPr lang="fr-BE" altLang="en-BE" dirty="0"/>
          </a:p>
        </p:txBody>
      </p:sp>
      <p:sp>
        <p:nvSpPr>
          <p:cNvPr id="8196" name="Content Placeholder 6">
            <a:extLst>
              <a:ext uri="{FF2B5EF4-FFF2-40B4-BE49-F238E27FC236}">
                <a16:creationId xmlns:a16="http://schemas.microsoft.com/office/drawing/2014/main" id="{2AC8AED6-1E3B-4970-B526-A522A7232434}"/>
              </a:ext>
            </a:extLst>
          </p:cNvPr>
          <p:cNvSpPr>
            <a:spLocks noGrp="1"/>
          </p:cNvSpPr>
          <p:nvPr>
            <p:ph idx="1"/>
          </p:nvPr>
        </p:nvSpPr>
        <p:spPr/>
        <p:txBody>
          <a:bodyPr>
            <a:normAutofit fontScale="92500" lnSpcReduction="10000"/>
          </a:bodyPr>
          <a:lstStyle/>
          <a:p>
            <a:pPr>
              <a:defRPr/>
            </a:pPr>
            <a:r>
              <a:rPr lang="en-BE" altLang="en-BE" sz="1800" dirty="0" err="1"/>
              <a:t>i</a:t>
            </a:r>
            <a:r>
              <a:rPr lang="nl-BE" altLang="en-BE" sz="1800" dirty="0" err="1"/>
              <a:t>mpact</a:t>
            </a:r>
            <a:r>
              <a:rPr lang="nl-BE" altLang="en-BE" sz="1800" dirty="0"/>
              <a:t> federale regeerakkoord</a:t>
            </a:r>
          </a:p>
          <a:p>
            <a:pPr lvl="1">
              <a:defRPr/>
            </a:pPr>
            <a:r>
              <a:rPr lang="nl-BE" altLang="en-BE" sz="1600" dirty="0"/>
              <a:t>hervorming reglementering inzake werkloosheid</a:t>
            </a:r>
          </a:p>
          <a:p>
            <a:pPr lvl="2">
              <a:defRPr/>
            </a:pPr>
            <a:r>
              <a:rPr lang="nl-BE" altLang="en-BE" dirty="0"/>
              <a:t>gegevensmededelingen met gewestelijke diensten voor arbeidsbemiddeling VDAB, FOREM, ACTIRIS &amp; ADG</a:t>
            </a:r>
          </a:p>
          <a:p>
            <a:pPr lvl="2">
              <a:defRPr/>
            </a:pPr>
            <a:r>
              <a:rPr lang="nl-BE" altLang="en-BE" dirty="0"/>
              <a:t>gegevensmededelingen met uitbetalingsinstellingen voor de assistentie van werkzoekenden</a:t>
            </a:r>
          </a:p>
          <a:p>
            <a:pPr lvl="2">
              <a:defRPr/>
            </a:pPr>
            <a:r>
              <a:rPr lang="nl-BE" altLang="en-BE" dirty="0"/>
              <a:t>gegevensmededelingen met verzekeringsinstellingen (ziekteverzekering)</a:t>
            </a:r>
          </a:p>
          <a:p>
            <a:pPr lvl="1">
              <a:defRPr/>
            </a:pPr>
            <a:r>
              <a:rPr lang="nl-BE" altLang="en-BE" sz="1600" dirty="0"/>
              <a:t>solidariteitsbijdrage (werkgeversbijdrage van 30% op uitkering 2</a:t>
            </a:r>
            <a:r>
              <a:rPr lang="nl-BE" altLang="en-BE" sz="1600" baseline="30000" dirty="0"/>
              <a:t>de</a:t>
            </a:r>
            <a:r>
              <a:rPr lang="nl-BE" altLang="en-BE" sz="1600" dirty="0"/>
              <a:t> en 3</a:t>
            </a:r>
            <a:r>
              <a:rPr lang="nl-BE" altLang="en-BE" sz="1600" baseline="30000" dirty="0"/>
              <a:t>de</a:t>
            </a:r>
            <a:r>
              <a:rPr lang="nl-BE" altLang="en-BE" sz="1600" dirty="0"/>
              <a:t> maand arbeidsongeschiktheid)</a:t>
            </a:r>
          </a:p>
          <a:p>
            <a:pPr lvl="2">
              <a:defRPr/>
            </a:pPr>
            <a:r>
              <a:rPr lang="nl-BE" altLang="en-BE" dirty="0"/>
              <a:t>gegevensmededelingen tussen RIZIV/verzekeringsinstellingen en RSZ</a:t>
            </a:r>
          </a:p>
          <a:p>
            <a:pPr lvl="2">
              <a:defRPr/>
            </a:pPr>
            <a:r>
              <a:rPr lang="nl-BE" altLang="en-BE" dirty="0"/>
              <a:t>gegevensmededelingen met gewestelijke diensten voor arbeidsbemiddeling VDAB, FOREM, ACTIRIS &amp; ADG</a:t>
            </a:r>
          </a:p>
          <a:p>
            <a:pPr>
              <a:defRPr/>
            </a:pPr>
            <a:r>
              <a:rPr lang="en-BE" altLang="en-BE" sz="1800" dirty="0"/>
              <a:t>KSZ </a:t>
            </a:r>
            <a:r>
              <a:rPr lang="en-BE" altLang="en-BE" sz="1800" dirty="0" err="1"/>
              <a:t>als</a:t>
            </a:r>
            <a:r>
              <a:rPr lang="en-BE" altLang="en-BE" sz="1800" dirty="0"/>
              <a:t> architect</a:t>
            </a:r>
          </a:p>
          <a:p>
            <a:pPr>
              <a:defRPr/>
            </a:pPr>
            <a:r>
              <a:rPr lang="nl-BE" altLang="en-BE" sz="1800" dirty="0"/>
              <a:t>samenwerking met deelgebieden en lokale besturen</a:t>
            </a:r>
            <a:endParaRPr lang="en-BE" altLang="en-BE" sz="1800" dirty="0"/>
          </a:p>
          <a:p>
            <a:pPr>
              <a:defRPr/>
            </a:pPr>
            <a:r>
              <a:rPr lang="en-BE" altLang="en-BE" sz="1800" dirty="0"/>
              <a:t>v</a:t>
            </a:r>
            <a:r>
              <a:rPr lang="nl-BE" altLang="en-BE" sz="1800" dirty="0" err="1"/>
              <a:t>eralgemeend</a:t>
            </a:r>
            <a:r>
              <a:rPr lang="nl-BE" altLang="en-BE" sz="1800" dirty="0"/>
              <a:t> gebruik van sociale statuten voor de toekenning van aanvullende rechten</a:t>
            </a:r>
          </a:p>
          <a:p>
            <a:pPr>
              <a:defRPr/>
            </a:pPr>
            <a:r>
              <a:rPr lang="en-BE" altLang="en-BE" sz="1800" dirty="0"/>
              <a:t>b</a:t>
            </a:r>
            <a:r>
              <a:rPr lang="nl-BE" altLang="en-BE" sz="1800" dirty="0" err="1"/>
              <a:t>ron</a:t>
            </a:r>
            <a:r>
              <a:rPr lang="nl-BE" altLang="en-BE" sz="1800" dirty="0"/>
              <a:t> FOD Financiën veel bevraagd</a:t>
            </a:r>
          </a:p>
          <a:p>
            <a:pPr lvl="1">
              <a:defRPr/>
            </a:pPr>
            <a:r>
              <a:rPr lang="nl-BE" altLang="en-BE" sz="1600" dirty="0"/>
              <a:t>aanslagbiljet/patrimonium/”MyRent” (huurcontracten)/”Movables” (roerende goederen)</a:t>
            </a:r>
          </a:p>
          <a:p>
            <a:pPr>
              <a:defRPr/>
            </a:pPr>
            <a:r>
              <a:rPr lang="en-BE" altLang="en-BE" sz="1800" dirty="0"/>
              <a:t>c</a:t>
            </a:r>
            <a:r>
              <a:rPr lang="nl-BE" altLang="en-BE" sz="1800" dirty="0" err="1"/>
              <a:t>onsolidering</a:t>
            </a:r>
            <a:endParaRPr lang="en-BE" altLang="en-BE" sz="1800" dirty="0"/>
          </a:p>
          <a:p>
            <a:pPr lvl="1">
              <a:defRPr/>
            </a:pPr>
            <a:r>
              <a:rPr lang="nl-BE" altLang="en-BE" dirty="0"/>
              <a:t>bijkomend </a:t>
            </a:r>
            <a:r>
              <a:rPr lang="en-BE" altLang="en-BE" dirty="0" err="1"/>
              <a:t>gebruik</a:t>
            </a:r>
            <a:r>
              <a:rPr lang="nl-BE" altLang="en-BE" dirty="0"/>
              <a:t> </a:t>
            </a:r>
            <a:r>
              <a:rPr lang="en-BE" altLang="en-BE" dirty="0"/>
              <a:t>van</a:t>
            </a:r>
            <a:r>
              <a:rPr lang="nl-BE" altLang="en-BE" dirty="0"/>
              <a:t> bestaande diensten</a:t>
            </a:r>
          </a:p>
          <a:p>
            <a:pPr lvl="1">
              <a:defRPr/>
            </a:pPr>
            <a:endParaRPr lang="nl-BE" altLang="en-BE" dirty="0"/>
          </a:p>
          <a:p>
            <a:pPr lvl="1">
              <a:defRPr/>
            </a:pPr>
            <a:endParaRPr lang="nl-BE" altLang="en-BE" dirty="0"/>
          </a:p>
          <a:p>
            <a:pPr lvl="1">
              <a:defRPr/>
            </a:pPr>
            <a:endParaRPr lang="nl-BE" altLang="en-BE" dirty="0"/>
          </a:p>
          <a:p>
            <a:pPr lvl="1">
              <a:defRPr/>
            </a:pPr>
            <a:endParaRPr lang="nl-BE" altLang="en-BE" dirty="0"/>
          </a:p>
          <a:p>
            <a:pPr lvl="1">
              <a:defRPr/>
            </a:pPr>
            <a:endParaRPr lang="nl-BE" altLang="en-BE" dirty="0"/>
          </a:p>
          <a:p>
            <a:pPr>
              <a:defRPr/>
            </a:pPr>
            <a:endParaRPr lang="en-BE" altLang="en-BE" dirty="0"/>
          </a:p>
        </p:txBody>
      </p:sp>
      <p:sp>
        <p:nvSpPr>
          <p:cNvPr id="7171" name="Slide Number Placeholder 4">
            <a:extLst>
              <a:ext uri="{FF2B5EF4-FFF2-40B4-BE49-F238E27FC236}">
                <a16:creationId xmlns:a16="http://schemas.microsoft.com/office/drawing/2014/main" id="{76D1DA23-A08E-4986-92B1-8539F3C5567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81105D6-5A01-4A9F-BD86-37E9BC6722EC}" type="slidenum">
              <a:rPr lang="en-GB" altLang="en-US" sz="1000" smtClean="0">
                <a:solidFill>
                  <a:srgbClr val="7F7F7F"/>
                </a:solidFill>
              </a:rPr>
              <a:pPr>
                <a:spcBef>
                  <a:spcPct val="0"/>
                </a:spcBef>
                <a:buFontTx/>
                <a:buNone/>
              </a:pPr>
              <a:t>14</a:t>
            </a:fld>
            <a:endParaRPr lang="en-GB" altLang="en-US" sz="1000" dirty="0">
              <a:solidFill>
                <a:srgbClr val="7F7F7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3D4361-5B4F-46F6-915E-A4AA6D5E0532}"/>
              </a:ext>
            </a:extLst>
          </p:cNvPr>
          <p:cNvSpPr>
            <a:spLocks noGrp="1"/>
          </p:cNvSpPr>
          <p:nvPr>
            <p:ph type="title"/>
          </p:nvPr>
        </p:nvSpPr>
        <p:spPr/>
        <p:txBody>
          <a:bodyPr/>
          <a:lstStyle/>
          <a:p>
            <a:r>
              <a:rPr lang="en-US" dirty="0" err="1">
                <a:solidFill>
                  <a:srgbClr val="0070C0"/>
                </a:solidFill>
              </a:rPr>
              <a:t>Prioriteiten</a:t>
            </a:r>
            <a:r>
              <a:rPr lang="en-BE" dirty="0">
                <a:solidFill>
                  <a:srgbClr val="0070C0"/>
                </a:solidFill>
              </a:rPr>
              <a:t> KSZ</a:t>
            </a:r>
            <a:endParaRPr lang="nl-BE" dirty="0"/>
          </a:p>
        </p:txBody>
      </p:sp>
      <p:sp>
        <p:nvSpPr>
          <p:cNvPr id="3" name="Espace réservé du contenu 2">
            <a:extLst>
              <a:ext uri="{FF2B5EF4-FFF2-40B4-BE49-F238E27FC236}">
                <a16:creationId xmlns:a16="http://schemas.microsoft.com/office/drawing/2014/main" id="{ED0006AF-5B42-454B-A567-E9171184313F}"/>
              </a:ext>
            </a:extLst>
          </p:cNvPr>
          <p:cNvSpPr>
            <a:spLocks noGrp="1"/>
          </p:cNvSpPr>
          <p:nvPr>
            <p:ph idx="1"/>
          </p:nvPr>
        </p:nvSpPr>
        <p:spPr/>
        <p:txBody>
          <a:bodyPr>
            <a:normAutofit/>
          </a:bodyPr>
          <a:lstStyle/>
          <a:p>
            <a:r>
              <a:rPr lang="nl-BE" altLang="en-BE" dirty="0"/>
              <a:t>eGov3.0 – integratie bijkomende </a:t>
            </a:r>
            <a:r>
              <a:rPr lang="nl-BE" altLang="en-BE" dirty="0" err="1"/>
              <a:t>use</a:t>
            </a:r>
            <a:r>
              <a:rPr lang="nl-BE" altLang="en-BE" dirty="0"/>
              <a:t> cases in burgermandatensysteem</a:t>
            </a:r>
          </a:p>
          <a:p>
            <a:pPr lvl="1"/>
            <a:r>
              <a:rPr lang="nl-BE" altLang="en-BE" dirty="0"/>
              <a:t>reeds in productie voor gegevensmededelingen binnen een precontractuele context</a:t>
            </a:r>
          </a:p>
          <a:p>
            <a:pPr lvl="1"/>
            <a:r>
              <a:rPr lang="nl-BE" altLang="en-BE" dirty="0"/>
              <a:t>aanvragen voor</a:t>
            </a:r>
          </a:p>
          <a:p>
            <a:pPr lvl="2"/>
            <a:r>
              <a:rPr lang="nl-BE" altLang="en-BE" dirty="0"/>
              <a:t>elektronische controlekaart werkloosheid</a:t>
            </a:r>
          </a:p>
          <a:p>
            <a:pPr lvl="2"/>
            <a:r>
              <a:rPr lang="nl-BE" altLang="en-BE" dirty="0"/>
              <a:t>digitaal parkeerrecht voor personen met een handicap</a:t>
            </a:r>
          </a:p>
          <a:p>
            <a:pPr lvl="2"/>
            <a:r>
              <a:rPr lang="nl-BE" altLang="en-BE" dirty="0"/>
              <a:t>Agentschap Overheidspersoneel (toegang tot beroepsverleden voor correcte inschaling toekomstige werknemer)</a:t>
            </a:r>
          </a:p>
          <a:p>
            <a:r>
              <a:rPr lang="nl-BE" altLang="en-BE" dirty="0"/>
              <a:t>uitbouwen van een generiek kader voor (operationele) gegevensmededelingen aan steden en gemeenten</a:t>
            </a:r>
          </a:p>
          <a:p>
            <a:pPr lvl="1"/>
            <a:r>
              <a:rPr lang="nl-BE" altLang="en-BE" dirty="0"/>
              <a:t>bevraging Vereniging van Vlaamse Steden en Gemeenten</a:t>
            </a:r>
            <a:r>
              <a:rPr lang="en-BE" altLang="en-BE" dirty="0"/>
              <a:t> (</a:t>
            </a:r>
            <a:r>
              <a:rPr lang="nl-BE" altLang="en-BE" dirty="0"/>
              <a:t>VVSG</a:t>
            </a:r>
            <a:r>
              <a:rPr lang="en-BE" altLang="en-BE" dirty="0"/>
              <a:t>) </a:t>
            </a:r>
            <a:r>
              <a:rPr lang="nl-BE" altLang="en-BE" dirty="0"/>
              <a:t>/</a:t>
            </a:r>
            <a:r>
              <a:rPr lang="en-BE" altLang="en-BE" dirty="0"/>
              <a:t> </a:t>
            </a:r>
            <a:r>
              <a:rPr lang="nl-BE" altLang="en-BE" dirty="0" err="1"/>
              <a:t>Brulocalis</a:t>
            </a:r>
            <a:r>
              <a:rPr lang="en-BE" altLang="en-BE" dirty="0"/>
              <a:t> </a:t>
            </a:r>
            <a:r>
              <a:rPr lang="nl-BE" altLang="en-BE" dirty="0"/>
              <a:t>/</a:t>
            </a:r>
            <a:r>
              <a:rPr lang="en-BE" altLang="en-BE" dirty="0"/>
              <a:t> </a:t>
            </a:r>
            <a:r>
              <a:rPr lang="fr-FR" altLang="en-BE" dirty="0"/>
              <a:t>Union des Villes et Communes de Wallonie</a:t>
            </a:r>
            <a:r>
              <a:rPr lang="en-BE" altLang="en-BE" dirty="0"/>
              <a:t> (</a:t>
            </a:r>
            <a:r>
              <a:rPr lang="nl-BE" altLang="en-BE" dirty="0"/>
              <a:t>UVCW</a:t>
            </a:r>
            <a:r>
              <a:rPr lang="en-BE" altLang="en-BE" dirty="0"/>
              <a:t>)</a:t>
            </a:r>
            <a:r>
              <a:rPr lang="nl-BE" altLang="en-BE" dirty="0"/>
              <a:t> om behoeften in kaart te brengen</a:t>
            </a:r>
          </a:p>
          <a:p>
            <a:pPr lvl="1"/>
            <a:r>
              <a:rPr lang="en-BE" altLang="en-BE" dirty="0"/>
              <a:t>i</a:t>
            </a:r>
            <a:r>
              <a:rPr lang="nl-BE" altLang="en-BE" dirty="0"/>
              <a:t>n samenwerking met de dienstenintegratoren voor technische ontsluiting</a:t>
            </a:r>
          </a:p>
          <a:p>
            <a:r>
              <a:rPr lang="nl-BE" altLang="en-BE" dirty="0"/>
              <a:t>implicatie in EU-programma’s</a:t>
            </a:r>
          </a:p>
        </p:txBody>
      </p:sp>
      <p:sp>
        <p:nvSpPr>
          <p:cNvPr id="4" name="Espace réservé du numéro de diapositive 3">
            <a:extLst>
              <a:ext uri="{FF2B5EF4-FFF2-40B4-BE49-F238E27FC236}">
                <a16:creationId xmlns:a16="http://schemas.microsoft.com/office/drawing/2014/main" id="{0B2A02F3-DCA4-4B4D-90C9-F06A359AEC7C}"/>
              </a:ext>
            </a:extLst>
          </p:cNvPr>
          <p:cNvSpPr>
            <a:spLocks noGrp="1"/>
          </p:cNvSpPr>
          <p:nvPr>
            <p:ph type="sldNum" sz="quarter" idx="12"/>
          </p:nvPr>
        </p:nvSpPr>
        <p:spPr/>
        <p:txBody>
          <a:bodyPr/>
          <a:lstStyle/>
          <a:p>
            <a:fld id="{4ABFC991-18F6-485A-BE0B-9061B9D5CD41}" type="slidenum">
              <a:rPr lang="en-US" smtClean="0"/>
              <a:pPr/>
              <a:t>15</a:t>
            </a:fld>
            <a:endParaRPr lang="en-US" dirty="0"/>
          </a:p>
        </p:txBody>
      </p:sp>
    </p:spTree>
    <p:extLst>
      <p:ext uri="{BB962C8B-B14F-4D97-AF65-F5344CB8AC3E}">
        <p14:creationId xmlns:p14="http://schemas.microsoft.com/office/powerpoint/2010/main" val="492387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92BD0-FAB8-4455-8D1E-AE4E3024702B}"/>
              </a:ext>
            </a:extLst>
          </p:cNvPr>
          <p:cNvSpPr>
            <a:spLocks noGrp="1"/>
          </p:cNvSpPr>
          <p:nvPr>
            <p:ph type="title"/>
          </p:nvPr>
        </p:nvSpPr>
        <p:spPr/>
        <p:txBody>
          <a:bodyPr/>
          <a:lstStyle/>
          <a:p>
            <a:r>
              <a:rPr lang="en-BE" dirty="0"/>
              <a:t>H</a:t>
            </a:r>
            <a:r>
              <a:rPr lang="nl-NL" dirty="0" err="1"/>
              <a:t>ervorming</a:t>
            </a:r>
            <a:r>
              <a:rPr lang="nl-NL" dirty="0"/>
              <a:t> </a:t>
            </a:r>
            <a:r>
              <a:rPr lang="en-BE" dirty="0"/>
              <a:t>w</a:t>
            </a:r>
            <a:r>
              <a:rPr lang="fr-BE" altLang="en-US" dirty="0" err="1"/>
              <a:t>erkloosheid</a:t>
            </a:r>
            <a:r>
              <a:rPr lang="fr-BE" altLang="en-US" dirty="0"/>
              <a:t> – KSZ </a:t>
            </a:r>
            <a:r>
              <a:rPr lang="fr-BE" altLang="en-US" dirty="0" err="1"/>
              <a:t>als</a:t>
            </a:r>
            <a:r>
              <a:rPr lang="fr-BE" altLang="en-US" dirty="0"/>
              <a:t> </a:t>
            </a:r>
            <a:r>
              <a:rPr lang="fr-BE" altLang="en-US" dirty="0" err="1"/>
              <a:t>architect</a:t>
            </a:r>
            <a:endParaRPr lang="nl-BE" dirty="0"/>
          </a:p>
        </p:txBody>
      </p:sp>
      <p:sp>
        <p:nvSpPr>
          <p:cNvPr id="3" name="Espace réservé du contenu 2">
            <a:extLst>
              <a:ext uri="{FF2B5EF4-FFF2-40B4-BE49-F238E27FC236}">
                <a16:creationId xmlns:a16="http://schemas.microsoft.com/office/drawing/2014/main" id="{175238C1-CA6E-4B40-BD36-E3B320590044}"/>
              </a:ext>
            </a:extLst>
          </p:cNvPr>
          <p:cNvSpPr>
            <a:spLocks noGrp="1"/>
          </p:cNvSpPr>
          <p:nvPr>
            <p:ph idx="1"/>
          </p:nvPr>
        </p:nvSpPr>
        <p:spPr/>
        <p:txBody>
          <a:bodyPr/>
          <a:lstStyle/>
          <a:p>
            <a:pPr>
              <a:defRPr/>
            </a:pPr>
            <a:r>
              <a:rPr lang="nl-BE" altLang="en-BE" dirty="0"/>
              <a:t>vraag uitbetalingsinstellingen om toegang te krijgen tot loopbaanoverzicht van hun klanten</a:t>
            </a:r>
          </a:p>
          <a:p>
            <a:pPr lvl="1">
              <a:defRPr/>
            </a:pPr>
            <a:r>
              <a:rPr lang="nl-BE" altLang="en-BE" dirty="0"/>
              <a:t>om onnodige doorverwijzingen van de werkzoekende te vermijden</a:t>
            </a:r>
          </a:p>
          <a:p>
            <a:pPr lvl="1">
              <a:defRPr/>
            </a:pPr>
            <a:r>
              <a:rPr lang="en-BE" altLang="en-BE" dirty="0"/>
              <a:t>om </a:t>
            </a:r>
            <a:r>
              <a:rPr lang="nl-BE" altLang="en-BE" dirty="0"/>
              <a:t>vragen van bezorgde klanten aan de loketten in eerste lijn te kunnen ondervangen</a:t>
            </a:r>
          </a:p>
          <a:p>
            <a:r>
              <a:rPr lang="en-BE" dirty="0"/>
              <a:t>v</a:t>
            </a:r>
            <a:r>
              <a:rPr lang="nl-NL" dirty="0" err="1"/>
              <a:t>oorstel</a:t>
            </a:r>
            <a:r>
              <a:rPr lang="nl-NL" dirty="0"/>
              <a:t> KSZ</a:t>
            </a:r>
            <a:r>
              <a:rPr lang="en-BE" dirty="0"/>
              <a:t> =</a:t>
            </a:r>
            <a:r>
              <a:rPr lang="nl-NL" dirty="0"/>
              <a:t> openstellen van webapplicatie </a:t>
            </a:r>
            <a:r>
              <a:rPr lang="nl-NL" dirty="0" err="1"/>
              <a:t>CareerPRO</a:t>
            </a:r>
            <a:r>
              <a:rPr lang="nl-NL" dirty="0"/>
              <a:t> aan agenten van uitbetalingsinstellingen</a:t>
            </a:r>
          </a:p>
          <a:p>
            <a:pPr lvl="1"/>
            <a:r>
              <a:rPr lang="nl-BE" altLang="en-BE" dirty="0"/>
              <a:t>visualisatie van de loopbaan op dezelfde manier waarop de burger zijn loopbaan ziet in </a:t>
            </a:r>
            <a:r>
              <a:rPr lang="nl-BE" altLang="en-BE" dirty="0" err="1"/>
              <a:t>MyCareer</a:t>
            </a:r>
            <a:endParaRPr lang="nl-BE" altLang="en-BE" dirty="0"/>
          </a:p>
          <a:p>
            <a:pPr lvl="1"/>
            <a:r>
              <a:rPr lang="nl-BE" altLang="en-BE" dirty="0"/>
              <a:t>gemeenschappelijk een eenduidig referentiekader voor dialoog </a:t>
            </a:r>
          </a:p>
          <a:p>
            <a:endParaRPr lang="nl-BE" dirty="0"/>
          </a:p>
        </p:txBody>
      </p:sp>
      <p:sp>
        <p:nvSpPr>
          <p:cNvPr id="4" name="Espace réservé du numéro de diapositive 3">
            <a:extLst>
              <a:ext uri="{FF2B5EF4-FFF2-40B4-BE49-F238E27FC236}">
                <a16:creationId xmlns:a16="http://schemas.microsoft.com/office/drawing/2014/main" id="{61557D86-56FB-44DB-9400-A304D40237F7}"/>
              </a:ext>
            </a:extLst>
          </p:cNvPr>
          <p:cNvSpPr>
            <a:spLocks noGrp="1"/>
          </p:cNvSpPr>
          <p:nvPr>
            <p:ph type="sldNum" sz="quarter" idx="12"/>
          </p:nvPr>
        </p:nvSpPr>
        <p:spPr/>
        <p:txBody>
          <a:bodyPr/>
          <a:lstStyle/>
          <a:p>
            <a:fld id="{4ABFC991-18F6-485A-BE0B-9061B9D5CD41}" type="slidenum">
              <a:rPr lang="en-US" smtClean="0"/>
              <a:pPr/>
              <a:t>16</a:t>
            </a:fld>
            <a:endParaRPr lang="en-US" dirty="0"/>
          </a:p>
        </p:txBody>
      </p:sp>
      <p:pic>
        <p:nvPicPr>
          <p:cNvPr id="12" name="Image 11">
            <a:extLst>
              <a:ext uri="{FF2B5EF4-FFF2-40B4-BE49-F238E27FC236}">
                <a16:creationId xmlns:a16="http://schemas.microsoft.com/office/drawing/2014/main" id="{72D0C396-D10F-4924-937D-9E0D6605714B}"/>
              </a:ext>
            </a:extLst>
          </p:cNvPr>
          <p:cNvPicPr>
            <a:picLocks noChangeAspect="1"/>
          </p:cNvPicPr>
          <p:nvPr/>
        </p:nvPicPr>
        <p:blipFill>
          <a:blip r:embed="rId2"/>
          <a:stretch>
            <a:fillRect/>
          </a:stretch>
        </p:blipFill>
        <p:spPr>
          <a:xfrm>
            <a:off x="2572968" y="4135887"/>
            <a:ext cx="7046063" cy="2528535"/>
          </a:xfrm>
          <a:prstGeom prst="rect">
            <a:avLst/>
          </a:prstGeom>
        </p:spPr>
      </p:pic>
    </p:spTree>
    <p:extLst>
      <p:ext uri="{BB962C8B-B14F-4D97-AF65-F5344CB8AC3E}">
        <p14:creationId xmlns:p14="http://schemas.microsoft.com/office/powerpoint/2010/main" val="245507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92BD0-FAB8-4455-8D1E-AE4E3024702B}"/>
              </a:ext>
            </a:extLst>
          </p:cNvPr>
          <p:cNvSpPr>
            <a:spLocks noGrp="1"/>
          </p:cNvSpPr>
          <p:nvPr>
            <p:ph type="title"/>
          </p:nvPr>
        </p:nvSpPr>
        <p:spPr/>
        <p:txBody>
          <a:bodyPr/>
          <a:lstStyle/>
          <a:p>
            <a:r>
              <a:rPr lang="en-BE" dirty="0"/>
              <a:t>S</a:t>
            </a:r>
            <a:r>
              <a:rPr lang="nl-NL" dirty="0" err="1"/>
              <a:t>eizoensarbeiders</a:t>
            </a:r>
            <a:r>
              <a:rPr lang="en-BE" dirty="0"/>
              <a:t> </a:t>
            </a:r>
            <a:r>
              <a:rPr lang="fr-BE" altLang="en-US" dirty="0"/>
              <a:t>– KSZ </a:t>
            </a:r>
            <a:r>
              <a:rPr lang="fr-BE" altLang="en-US" dirty="0" err="1"/>
              <a:t>als</a:t>
            </a:r>
            <a:r>
              <a:rPr lang="fr-BE" altLang="en-US" dirty="0"/>
              <a:t> </a:t>
            </a:r>
            <a:r>
              <a:rPr lang="fr-BE" altLang="en-US" dirty="0" err="1"/>
              <a:t>architect</a:t>
            </a:r>
            <a:endParaRPr lang="nl-BE" dirty="0"/>
          </a:p>
        </p:txBody>
      </p:sp>
      <p:sp>
        <p:nvSpPr>
          <p:cNvPr id="3" name="Espace réservé du contenu 2">
            <a:extLst>
              <a:ext uri="{FF2B5EF4-FFF2-40B4-BE49-F238E27FC236}">
                <a16:creationId xmlns:a16="http://schemas.microsoft.com/office/drawing/2014/main" id="{175238C1-CA6E-4B40-BD36-E3B320590044}"/>
              </a:ext>
            </a:extLst>
          </p:cNvPr>
          <p:cNvSpPr>
            <a:spLocks noGrp="1"/>
          </p:cNvSpPr>
          <p:nvPr>
            <p:ph idx="1"/>
          </p:nvPr>
        </p:nvSpPr>
        <p:spPr/>
        <p:txBody>
          <a:bodyPr/>
          <a:lstStyle/>
          <a:p>
            <a:r>
              <a:rPr lang="en-BE" dirty="0"/>
              <a:t>p</a:t>
            </a:r>
            <a:r>
              <a:rPr lang="nl-NL" dirty="0" err="1"/>
              <a:t>roblematiek</a:t>
            </a:r>
            <a:endParaRPr lang="nl-NL" dirty="0"/>
          </a:p>
          <a:p>
            <a:pPr lvl="1"/>
            <a:r>
              <a:rPr lang="fr-BE" altLang="en-BE" dirty="0" err="1"/>
              <a:t>adres</a:t>
            </a:r>
            <a:r>
              <a:rPr lang="fr-BE" altLang="en-BE" dirty="0"/>
              <a:t> in het </a:t>
            </a:r>
            <a:r>
              <a:rPr lang="fr-BE" altLang="en-BE" dirty="0" err="1"/>
              <a:t>thuisland</a:t>
            </a:r>
            <a:r>
              <a:rPr lang="fr-BE" altLang="en-BE" dirty="0"/>
              <a:t> van de </a:t>
            </a:r>
            <a:r>
              <a:rPr lang="fr-BE" altLang="en-BE" dirty="0" err="1"/>
              <a:t>seizoensarbeider</a:t>
            </a:r>
            <a:r>
              <a:rPr lang="fr-BE" altLang="en-BE" dirty="0"/>
              <a:t> </a:t>
            </a:r>
            <a:r>
              <a:rPr lang="fr-BE" altLang="en-BE" dirty="0" err="1"/>
              <a:t>is</a:t>
            </a:r>
            <a:r>
              <a:rPr lang="fr-BE" altLang="en-BE" dirty="0"/>
              <a:t> </a:t>
            </a:r>
            <a:r>
              <a:rPr lang="fr-BE" altLang="en-BE" dirty="0" err="1"/>
              <a:t>een</a:t>
            </a:r>
            <a:r>
              <a:rPr lang="fr-BE" altLang="en-BE" dirty="0"/>
              <a:t> </a:t>
            </a:r>
            <a:r>
              <a:rPr lang="fr-BE" altLang="en-BE" dirty="0" err="1"/>
              <a:t>volatiel</a:t>
            </a:r>
            <a:r>
              <a:rPr lang="fr-BE" altLang="en-BE" dirty="0"/>
              <a:t> </a:t>
            </a:r>
            <a:r>
              <a:rPr lang="fr-BE" altLang="en-BE" dirty="0" err="1"/>
              <a:t>gegeven</a:t>
            </a:r>
            <a:r>
              <a:rPr lang="fr-BE" altLang="en-BE" dirty="0"/>
              <a:t> en niet </a:t>
            </a:r>
            <a:r>
              <a:rPr lang="fr-BE" altLang="en-BE" dirty="0" err="1"/>
              <a:t>steeds</a:t>
            </a:r>
            <a:r>
              <a:rPr lang="fr-BE" altLang="en-BE" dirty="0"/>
              <a:t> </a:t>
            </a:r>
            <a:r>
              <a:rPr lang="fr-BE" altLang="en-BE" dirty="0" err="1"/>
              <a:t>gekend</a:t>
            </a:r>
            <a:r>
              <a:rPr lang="fr-BE" altLang="en-BE" dirty="0"/>
              <a:t> </a:t>
            </a:r>
            <a:r>
              <a:rPr lang="fr-BE" altLang="en-BE" dirty="0" err="1"/>
              <a:t>door</a:t>
            </a:r>
            <a:r>
              <a:rPr lang="fr-BE" altLang="en-BE" dirty="0"/>
              <a:t> fiscale administratie en </a:t>
            </a:r>
            <a:r>
              <a:rPr lang="fr-BE" altLang="en-BE" dirty="0" err="1"/>
              <a:t>fondsen</a:t>
            </a:r>
            <a:r>
              <a:rPr lang="fr-BE" altLang="en-BE" dirty="0"/>
              <a:t> voor </a:t>
            </a:r>
            <a:r>
              <a:rPr lang="fr-BE" altLang="en-BE" dirty="0" err="1"/>
              <a:t>bestaanszekerheid</a:t>
            </a:r>
            <a:endParaRPr lang="fr-BE" altLang="en-BE" dirty="0"/>
          </a:p>
          <a:p>
            <a:pPr lvl="1"/>
            <a:r>
              <a:rPr lang="fr-BE" altLang="en-BE" dirty="0" err="1"/>
              <a:t>briefwisseling</a:t>
            </a:r>
            <a:r>
              <a:rPr lang="fr-BE" altLang="en-BE" dirty="0"/>
              <a:t> </a:t>
            </a:r>
            <a:r>
              <a:rPr lang="fr-BE" altLang="en-BE" dirty="0" err="1"/>
              <a:t>komt</a:t>
            </a:r>
            <a:r>
              <a:rPr lang="fr-BE" altLang="en-BE" dirty="0"/>
              <a:t> niet </a:t>
            </a:r>
            <a:r>
              <a:rPr lang="fr-BE" altLang="en-BE" dirty="0" err="1"/>
              <a:t>aan</a:t>
            </a:r>
            <a:r>
              <a:rPr lang="fr-BE" altLang="en-BE" dirty="0"/>
              <a:t> of </a:t>
            </a:r>
            <a:r>
              <a:rPr lang="fr-BE" altLang="en-BE" dirty="0" err="1"/>
              <a:t>wordt</a:t>
            </a:r>
            <a:r>
              <a:rPr lang="fr-BE" altLang="en-BE" dirty="0"/>
              <a:t> </a:t>
            </a:r>
            <a:r>
              <a:rPr lang="fr-BE" altLang="en-BE" dirty="0" err="1"/>
              <a:t>naar</a:t>
            </a:r>
            <a:r>
              <a:rPr lang="fr-BE" altLang="en-BE" dirty="0"/>
              <a:t> </a:t>
            </a:r>
            <a:r>
              <a:rPr lang="fr-BE" altLang="en-BE" dirty="0" err="1"/>
              <a:t>Belgische</a:t>
            </a:r>
            <a:r>
              <a:rPr lang="fr-BE" altLang="en-BE" dirty="0"/>
              <a:t> </a:t>
            </a:r>
            <a:r>
              <a:rPr lang="fr-BE" altLang="en-BE" dirty="0" err="1"/>
              <a:t>werkgever</a:t>
            </a:r>
            <a:r>
              <a:rPr lang="fr-BE" altLang="en-BE" dirty="0"/>
              <a:t> </a:t>
            </a:r>
            <a:r>
              <a:rPr lang="fr-BE" altLang="en-BE" dirty="0" err="1"/>
              <a:t>gestuurd</a:t>
            </a:r>
            <a:endParaRPr lang="fr-BE" altLang="en-BE" dirty="0"/>
          </a:p>
          <a:p>
            <a:pPr lvl="1"/>
            <a:r>
              <a:rPr lang="fr-BE" altLang="en-BE" dirty="0" err="1"/>
              <a:t>betreft</a:t>
            </a:r>
            <a:r>
              <a:rPr lang="fr-BE" altLang="en-BE" dirty="0"/>
              <a:t> </a:t>
            </a:r>
            <a:r>
              <a:rPr lang="fr-BE" altLang="en-BE" dirty="0" err="1"/>
              <a:t>vooral</a:t>
            </a:r>
            <a:r>
              <a:rPr lang="fr-BE" altLang="en-BE" dirty="0"/>
              <a:t> </a:t>
            </a:r>
            <a:r>
              <a:rPr lang="fr-BE" altLang="en-BE" dirty="0" err="1"/>
              <a:t>arbeiders</a:t>
            </a:r>
            <a:r>
              <a:rPr lang="fr-BE" altLang="en-BE" dirty="0"/>
              <a:t> </a:t>
            </a:r>
            <a:r>
              <a:rPr lang="fr-BE" altLang="en-BE" dirty="0" err="1"/>
              <a:t>uit</a:t>
            </a:r>
            <a:r>
              <a:rPr lang="fr-BE" altLang="en-BE" dirty="0"/>
              <a:t> </a:t>
            </a:r>
            <a:r>
              <a:rPr lang="fr-BE" altLang="en-BE" dirty="0" err="1"/>
              <a:t>Oost-Europese</a:t>
            </a:r>
            <a:r>
              <a:rPr lang="fr-BE" altLang="en-BE" dirty="0"/>
              <a:t> </a:t>
            </a:r>
            <a:r>
              <a:rPr lang="fr-BE" altLang="en-BE" dirty="0" err="1"/>
              <a:t>landen</a:t>
            </a:r>
            <a:r>
              <a:rPr lang="fr-BE" altLang="en-BE" dirty="0"/>
              <a:t> (</a:t>
            </a:r>
            <a:r>
              <a:rPr lang="fr-BE" altLang="en-BE" dirty="0" err="1"/>
              <a:t>Polen</a:t>
            </a:r>
            <a:r>
              <a:rPr lang="fr-BE" altLang="en-BE" dirty="0"/>
              <a:t>, </a:t>
            </a:r>
            <a:r>
              <a:rPr lang="fr-BE" altLang="en-BE" dirty="0" err="1"/>
              <a:t>Roemenië</a:t>
            </a:r>
            <a:r>
              <a:rPr lang="fr-BE" altLang="en-BE" dirty="0"/>
              <a:t>, </a:t>
            </a:r>
            <a:r>
              <a:rPr lang="fr-BE" altLang="en-BE" dirty="0" err="1"/>
              <a:t>Bulgarije</a:t>
            </a:r>
            <a:r>
              <a:rPr lang="fr-BE" altLang="en-BE" dirty="0"/>
              <a:t>)</a:t>
            </a:r>
          </a:p>
          <a:p>
            <a:pPr lvl="1"/>
            <a:r>
              <a:rPr lang="fr-BE" altLang="en-BE" dirty="0" err="1"/>
              <a:t>buitenlandse</a:t>
            </a:r>
            <a:r>
              <a:rPr lang="fr-BE" altLang="en-BE" dirty="0"/>
              <a:t> </a:t>
            </a:r>
            <a:r>
              <a:rPr lang="fr-BE" altLang="en-BE" dirty="0" err="1"/>
              <a:t>werknemer</a:t>
            </a:r>
            <a:r>
              <a:rPr lang="fr-BE" altLang="en-BE" dirty="0"/>
              <a:t> </a:t>
            </a:r>
            <a:r>
              <a:rPr lang="fr-BE" altLang="en-BE" dirty="0" err="1"/>
              <a:t>wordt</a:t>
            </a:r>
            <a:r>
              <a:rPr lang="fr-BE" altLang="en-BE" dirty="0"/>
              <a:t> </a:t>
            </a:r>
            <a:r>
              <a:rPr lang="fr-BE" altLang="en-BE" dirty="0" err="1"/>
              <a:t>geacht</a:t>
            </a:r>
            <a:r>
              <a:rPr lang="fr-BE" altLang="en-BE" dirty="0"/>
              <a:t> </a:t>
            </a:r>
            <a:r>
              <a:rPr lang="fr-BE" altLang="en-BE" dirty="0" err="1"/>
              <a:t>woonplaatsattest</a:t>
            </a:r>
            <a:r>
              <a:rPr lang="fr-BE" altLang="en-BE" dirty="0"/>
              <a:t> </a:t>
            </a:r>
            <a:r>
              <a:rPr lang="fr-BE" altLang="en-BE" dirty="0" err="1"/>
              <a:t>mee</a:t>
            </a:r>
            <a:r>
              <a:rPr lang="fr-BE" altLang="en-BE" dirty="0"/>
              <a:t> te </a:t>
            </a:r>
            <a:r>
              <a:rPr lang="fr-BE" altLang="en-BE" dirty="0" err="1"/>
              <a:t>brengen</a:t>
            </a:r>
            <a:endParaRPr lang="fr-BE" altLang="en-BE" dirty="0"/>
          </a:p>
          <a:p>
            <a:pPr lvl="2"/>
            <a:r>
              <a:rPr lang="nl-BE" dirty="0"/>
              <a:t>om te attesteren dat het fiscaal een niet-inwoner betreft</a:t>
            </a:r>
          </a:p>
          <a:p>
            <a:pPr lvl="2"/>
            <a:r>
              <a:rPr lang="nl-BE" dirty="0"/>
              <a:t>om de arbeider te contacteren inzake fiscale aangifteverplichting indien de bedrijfsvoorheffing niet bevrijdend blijkt</a:t>
            </a:r>
          </a:p>
          <a:p>
            <a:pPr lvl="2"/>
            <a:r>
              <a:rPr lang="nl-BE" dirty="0"/>
              <a:t>tot unieke identificatie in crossborder gegevensmededelingen tussen Belgische en buitenlandse administraties</a:t>
            </a:r>
          </a:p>
          <a:p>
            <a:pPr lvl="1"/>
            <a:r>
              <a:rPr lang="en-BE" dirty="0"/>
              <a:t>v</a:t>
            </a:r>
            <a:r>
              <a:rPr lang="nl-BE" dirty="0" err="1"/>
              <a:t>oorstel</a:t>
            </a:r>
            <a:r>
              <a:rPr lang="nl-BE" dirty="0"/>
              <a:t> KSZ </a:t>
            </a:r>
            <a:r>
              <a:rPr lang="en-BE" dirty="0"/>
              <a:t>=</a:t>
            </a:r>
            <a:r>
              <a:rPr lang="nl-BE" dirty="0"/>
              <a:t> problematiek ontleden in elementaire deelproblemen</a:t>
            </a:r>
          </a:p>
          <a:p>
            <a:pPr lvl="2"/>
            <a:r>
              <a:rPr lang="nl-BE" dirty="0"/>
              <a:t>unieke identificatie</a:t>
            </a:r>
            <a:r>
              <a:rPr lang="en-BE" dirty="0">
                <a:sym typeface="Wingdings" panose="05000000000000000000" pitchFamily="2" charset="2"/>
              </a:rPr>
              <a:t></a:t>
            </a:r>
            <a:r>
              <a:rPr lang="nl-BE" dirty="0"/>
              <a:t> op basis van BIS-</a:t>
            </a:r>
            <a:r>
              <a:rPr lang="nl-BE" dirty="0" err="1"/>
              <a:t>nr</a:t>
            </a:r>
            <a:r>
              <a:rPr lang="nl-BE" dirty="0"/>
              <a:t> en gebruik maken van gecontroleerde en stabiele gegevens (naam, voornaam, geboortedatum, geboorteplaats) aangevuld met buitenlands identificatienummer tot voeden van het Linkenregister</a:t>
            </a:r>
          </a:p>
          <a:p>
            <a:pPr lvl="2"/>
            <a:r>
              <a:rPr lang="en-BE" dirty="0"/>
              <a:t>c</a:t>
            </a:r>
            <a:r>
              <a:rPr lang="nl-BE" dirty="0" err="1"/>
              <a:t>ommunicatie</a:t>
            </a:r>
            <a:r>
              <a:rPr lang="en-BE" dirty="0">
                <a:sym typeface="Wingdings" panose="05000000000000000000" pitchFamily="2" charset="2"/>
              </a:rPr>
              <a:t></a:t>
            </a:r>
            <a:r>
              <a:rPr lang="nl-BE" dirty="0"/>
              <a:t> activering van </a:t>
            </a:r>
            <a:r>
              <a:rPr lang="nl-BE" dirty="0" err="1"/>
              <a:t>eBox</a:t>
            </a:r>
            <a:r>
              <a:rPr lang="nl-BE" dirty="0"/>
              <a:t> door buitenlandse </a:t>
            </a:r>
            <a:r>
              <a:rPr lang="nl-BE" dirty="0" err="1"/>
              <a:t>seizoensarbeider</a:t>
            </a:r>
            <a:endParaRPr lang="nl-BE" dirty="0"/>
          </a:p>
          <a:p>
            <a:endParaRPr lang="nl-BE" dirty="0"/>
          </a:p>
        </p:txBody>
      </p:sp>
      <p:sp>
        <p:nvSpPr>
          <p:cNvPr id="4" name="Espace réservé du numéro de diapositive 3">
            <a:extLst>
              <a:ext uri="{FF2B5EF4-FFF2-40B4-BE49-F238E27FC236}">
                <a16:creationId xmlns:a16="http://schemas.microsoft.com/office/drawing/2014/main" id="{61557D86-56FB-44DB-9400-A304D40237F7}"/>
              </a:ext>
            </a:extLst>
          </p:cNvPr>
          <p:cNvSpPr>
            <a:spLocks noGrp="1"/>
          </p:cNvSpPr>
          <p:nvPr>
            <p:ph type="sldNum" sz="quarter" idx="12"/>
          </p:nvPr>
        </p:nvSpPr>
        <p:spPr/>
        <p:txBody>
          <a:bodyPr/>
          <a:lstStyle/>
          <a:p>
            <a:fld id="{4ABFC991-18F6-485A-BE0B-9061B9D5CD41}" type="slidenum">
              <a:rPr lang="en-US" smtClean="0"/>
              <a:pPr/>
              <a:t>17</a:t>
            </a:fld>
            <a:endParaRPr lang="en-US" dirty="0"/>
          </a:p>
        </p:txBody>
      </p:sp>
    </p:spTree>
    <p:extLst>
      <p:ext uri="{BB962C8B-B14F-4D97-AF65-F5344CB8AC3E}">
        <p14:creationId xmlns:p14="http://schemas.microsoft.com/office/powerpoint/2010/main" val="3660789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nl-BE" dirty="0"/>
              <a:t>Samenwerking met Vlaanderen </a:t>
            </a:r>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3000" b="0" i="0" u="none" strike="noStrike" kern="1200" cap="none" spc="0" normalizeH="0" baseline="0" noProof="0" dirty="0">
                <a:ln>
                  <a:noFill/>
                </a:ln>
                <a:effectLst/>
                <a:uLnTx/>
                <a:uFillTx/>
                <a:latin typeface="Calibri Light" panose="020F0302020204030204"/>
                <a:ea typeface="+mn-ea"/>
                <a:cs typeface="+mn-cs"/>
              </a:rPr>
              <a:t>2025</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eerste automatische jaarlijkse vernieuwing gratis vervoersabonnement De Lijn voor personen met een (</a:t>
            </a:r>
            <a:r>
              <a:rPr kumimoji="0" lang="nl-BE" sz="2000" b="0" i="0" u="none" strike="noStrike" kern="1200" cap="none" spc="0" normalizeH="0" baseline="0" noProof="0" dirty="0" err="1">
                <a:ln>
                  <a:noFill/>
                </a:ln>
                <a:effectLst/>
                <a:uLnTx/>
                <a:uFillTx/>
                <a:latin typeface="+mn-lt"/>
                <a:ea typeface="+mn-ea"/>
                <a:cs typeface="+mn-cs"/>
              </a:rPr>
              <a:t>arbeids</a:t>
            </a:r>
            <a:r>
              <a:rPr kumimoji="0" lang="nl-BE" sz="2000" b="0" i="0" u="none" strike="noStrike" kern="1200" cap="none" spc="0" normalizeH="0" baseline="0" noProof="0" dirty="0">
                <a:ln>
                  <a:noFill/>
                </a:ln>
                <a:effectLst/>
                <a:uLnTx/>
                <a:uFillTx/>
                <a:latin typeface="+mn-lt"/>
                <a:ea typeface="+mn-ea"/>
                <a:cs typeface="+mn-cs"/>
              </a:rPr>
              <a:t>)handicap (De Lijn)</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toekenning subsidies, controle en rapportering in het kader van het Europees Sociaal Fonds plus (WEWIS)</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toekenning bijkomende financiële voordelen aan personen met een handicap onder het Vlaams overheidspersoneel door de sociale dienst vzw Agentschap Overheidspersoneel (</a:t>
            </a:r>
            <a:r>
              <a:rPr kumimoji="0" lang="nl-BE" sz="2000" b="0" i="0" u="none" strike="noStrike" kern="1200" cap="none" spc="0" normalizeH="0" baseline="0" noProof="0" dirty="0" err="1">
                <a:ln>
                  <a:noFill/>
                </a:ln>
                <a:effectLst/>
                <a:uLnTx/>
                <a:uFillTx/>
                <a:latin typeface="+mn-lt"/>
                <a:ea typeface="+mn-ea"/>
                <a:cs typeface="+mn-cs"/>
              </a:rPr>
              <a:t>AgO</a:t>
            </a:r>
            <a:r>
              <a:rPr kumimoji="0" lang="nl-BE" sz="2000" b="0" i="0" u="none" strike="noStrike" kern="1200" cap="none" spc="0" normalizeH="0" baseline="0" noProof="0" dirty="0">
                <a:ln>
                  <a:noFill/>
                </a:ln>
                <a:effectLst/>
                <a:uLnTx/>
                <a:uFillTx/>
                <a:latin typeface="+mn-lt"/>
                <a:ea typeface="+mn-ea"/>
                <a:cs typeface="+mn-cs"/>
              </a:rPr>
              <a:t>)</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online boeking 18+ aan kansentarief ‘Iedereen verdient vakantie’ (Toerisme Vlaanderen)</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creatie </a:t>
            </a:r>
            <a:r>
              <a:rPr kumimoji="0" lang="nl-BE" sz="2000" b="0" i="0" u="none" strike="noStrike" kern="1200" cap="none" spc="0" normalizeH="0" baseline="0" noProof="0" dirty="0" err="1">
                <a:ln>
                  <a:noFill/>
                </a:ln>
                <a:effectLst/>
                <a:uLnTx/>
                <a:uFillTx/>
                <a:latin typeface="+mn-lt"/>
                <a:ea typeface="+mn-ea"/>
                <a:cs typeface="+mn-cs"/>
              </a:rPr>
              <a:t>Verenigingenregister</a:t>
            </a:r>
            <a:r>
              <a:rPr kumimoji="0" lang="nl-BE" sz="2000" b="0" i="0" u="none" strike="noStrike" kern="1200" cap="none" spc="0" normalizeH="0" baseline="0" noProof="0" dirty="0">
                <a:ln>
                  <a:noFill/>
                </a:ln>
                <a:effectLst/>
                <a:uLnTx/>
                <a:uFillTx/>
                <a:latin typeface="+mn-lt"/>
                <a:ea typeface="+mn-ea"/>
                <a:cs typeface="+mn-cs"/>
              </a:rPr>
              <a:t> (Digitaal Vlaanderen)</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toegang pensioenkadaster Europees en Vlaams landbouwbeleid</a:t>
            </a: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effectLst/>
                <a:uLnTx/>
                <a:uFillTx/>
                <a:latin typeface="+mn-lt"/>
                <a:ea typeface="+mn-ea"/>
                <a:cs typeface="+mn-cs"/>
              </a:rPr>
              <a:t>doorgave beslissingen na vonnissen kind met specifieke zorgnood/zorgtoeslag (Opgroeien regie)</a:t>
            </a:r>
            <a:endParaRPr kumimoji="0" lang="en-BE" sz="2000" b="0" i="0" u="none" strike="noStrike" kern="1200" cap="none" spc="0" normalizeH="0" baseline="0" noProof="0" dirty="0">
              <a:ln>
                <a:noFill/>
              </a:ln>
              <a:effectLst/>
              <a:uLnTx/>
              <a:uFillTx/>
              <a:latin typeface="+mn-lt"/>
              <a:ea typeface="+mn-ea"/>
              <a:cs typeface="+mn-cs"/>
            </a:endParaRPr>
          </a:p>
          <a:p>
            <a:pPr marL="238115" marR="0" lvl="0" indent="-238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BE" sz="2000" b="0" i="0" u="none" strike="noStrike" kern="1200" cap="none" spc="0" normalizeH="0" baseline="0" noProof="0" dirty="0">
                <a:ln>
                  <a:noFill/>
                </a:ln>
                <a:effectLst/>
                <a:uLnTx/>
                <a:uFillTx/>
                <a:latin typeface="+mn-lt"/>
                <a:ea typeface="+mn-ea"/>
                <a:cs typeface="+mn-cs"/>
              </a:rPr>
              <a:t>…</a:t>
            </a:r>
            <a:endParaRPr lang="nl-BE" sz="2000" dirty="0">
              <a:latin typeface="+mn-lt"/>
            </a:endParaRPr>
          </a:p>
          <a:p>
            <a:endParaRPr lang="nl-BE" dirty="0"/>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18</a:t>
            </a:fld>
            <a:endParaRPr lang="en-US" dirty="0"/>
          </a:p>
        </p:txBody>
      </p:sp>
    </p:spTree>
    <p:extLst>
      <p:ext uri="{BB962C8B-B14F-4D97-AF65-F5344CB8AC3E}">
        <p14:creationId xmlns:p14="http://schemas.microsoft.com/office/powerpoint/2010/main" val="611733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nl-BE" dirty="0"/>
              <a:t>Samenwerking met Vlaanderen </a:t>
            </a:r>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normAutofit fontScale="70000" lnSpcReduction="20000"/>
          </a:bodyPr>
          <a:lstStyle/>
          <a:p>
            <a:pPr marL="0" indent="0">
              <a:lnSpc>
                <a:spcPct val="120000"/>
              </a:lnSpc>
              <a:spcBef>
                <a:spcPts val="0"/>
              </a:spcBef>
              <a:buNone/>
              <a:defRPr/>
            </a:pPr>
            <a:r>
              <a:rPr lang="en-BE" sz="4300" dirty="0">
                <a:latin typeface="Calibri Light" panose="020F0302020204030204"/>
              </a:rPr>
              <a:t>2026</a:t>
            </a:r>
          </a:p>
          <a:p>
            <a:pPr marL="285750" indent="-285750">
              <a:lnSpc>
                <a:spcPct val="110000"/>
              </a:lnSpc>
              <a:spcBef>
                <a:spcPts val="0"/>
              </a:spcBef>
              <a:buFont typeface="Arial" panose="020B0604020202020204" pitchFamily="34" charset="0"/>
              <a:buChar char="•"/>
              <a:defRPr/>
            </a:pPr>
            <a:r>
              <a:rPr lang="nl-BE" sz="2900" dirty="0"/>
              <a:t>toekenning afgeleide rechten op basis van de </a:t>
            </a:r>
            <a:r>
              <a:rPr lang="nl-BE" sz="2900" dirty="0" err="1"/>
              <a:t>BelRAI</a:t>
            </a:r>
            <a:r>
              <a:rPr lang="nl-BE" sz="2900" dirty="0"/>
              <a:t> </a:t>
            </a:r>
            <a:r>
              <a:rPr lang="nl-BE" sz="2900" dirty="0" err="1"/>
              <a:t>Screener</a:t>
            </a:r>
            <a:r>
              <a:rPr lang="nl-BE" sz="2900" dirty="0"/>
              <a:t> Vlaanderen (DZORG)</a:t>
            </a:r>
          </a:p>
          <a:p>
            <a:pPr marL="285750" indent="-285750">
              <a:lnSpc>
                <a:spcPct val="110000"/>
              </a:lnSpc>
              <a:spcBef>
                <a:spcPts val="0"/>
              </a:spcBef>
              <a:buFont typeface="Arial" panose="020B0604020202020204" pitchFamily="34" charset="0"/>
              <a:buChar char="•"/>
              <a:defRPr/>
            </a:pPr>
            <a:r>
              <a:rPr lang="nl-BE" sz="2900" dirty="0"/>
              <a:t>toegang belastbaar inkomen voor verzekering gewaarborgd inkomen (Vlaams woningfonds)</a:t>
            </a:r>
          </a:p>
          <a:p>
            <a:pPr marL="285750" indent="-285750">
              <a:lnSpc>
                <a:spcPct val="110000"/>
              </a:lnSpc>
              <a:spcBef>
                <a:spcPts val="0"/>
              </a:spcBef>
              <a:buFont typeface="Arial" panose="020B0604020202020204" pitchFamily="34" charset="0"/>
              <a:buChar char="•"/>
              <a:defRPr/>
            </a:pPr>
            <a:r>
              <a:rPr lang="nl-BE" sz="2900" dirty="0"/>
              <a:t>technische migratie automatische toekenning korting onroerende voorheffing Vlaams gewest voor kinderen met handicap en kinderen ten laste (Vlaamse belastingdienst)</a:t>
            </a:r>
          </a:p>
          <a:p>
            <a:pPr marL="285750" indent="-285750">
              <a:lnSpc>
                <a:spcPct val="110000"/>
              </a:lnSpc>
              <a:spcBef>
                <a:spcPts val="0"/>
              </a:spcBef>
              <a:buFont typeface="Arial" panose="020B0604020202020204" pitchFamily="34" charset="0"/>
              <a:buChar char="•"/>
              <a:defRPr/>
            </a:pPr>
            <a:r>
              <a:rPr lang="nl-BE" sz="2900" dirty="0"/>
              <a:t>bepaling ‘persoon ten laste’ voor afgeleide rechten Vlaamse Codex Wonen (Wonen in Vlaanderen en Vlaams woningfonds) </a:t>
            </a:r>
          </a:p>
          <a:p>
            <a:pPr marL="285750" indent="-285750">
              <a:lnSpc>
                <a:spcPct val="110000"/>
              </a:lnSpc>
              <a:spcBef>
                <a:spcPts val="0"/>
              </a:spcBef>
              <a:buFont typeface="Arial" panose="020B0604020202020204" pitchFamily="34" charset="0"/>
              <a:buChar char="•"/>
              <a:defRPr/>
            </a:pPr>
            <a:r>
              <a:rPr lang="nl-BE" sz="2900" dirty="0"/>
              <a:t>overstap naar gegroepeerde verzending mutaties RR- en KSZ-registers (Vlaamse dienstenintegrator)</a:t>
            </a:r>
          </a:p>
          <a:p>
            <a:pPr marL="285750" indent="-285750">
              <a:lnSpc>
                <a:spcPct val="110000"/>
              </a:lnSpc>
              <a:spcBef>
                <a:spcPts val="0"/>
              </a:spcBef>
              <a:buFont typeface="Arial" panose="020B0604020202020204" pitchFamily="34" charset="0"/>
              <a:buChar char="•"/>
              <a:defRPr/>
            </a:pPr>
            <a:r>
              <a:rPr lang="nl-BE" sz="2900" dirty="0"/>
              <a:t>uitbreiding personenrepertorium Vlaamse Sociale Bescherming (DZORG)</a:t>
            </a:r>
          </a:p>
          <a:p>
            <a:pPr marL="285750" indent="-285750">
              <a:lnSpc>
                <a:spcPct val="110000"/>
              </a:lnSpc>
              <a:spcBef>
                <a:spcPts val="0"/>
              </a:spcBef>
              <a:buFont typeface="Arial" panose="020B0604020202020204" pitchFamily="34" charset="0"/>
              <a:buChar char="•"/>
              <a:defRPr/>
            </a:pPr>
            <a:r>
              <a:rPr lang="nl-BE" sz="2900" dirty="0"/>
              <a:t>optimalisatie gegevensstromen studietoelagen 18+ (AHOVOKS)</a:t>
            </a:r>
            <a:endParaRPr lang="en-BE" sz="2900" dirty="0"/>
          </a:p>
          <a:p>
            <a:pPr marL="285750" indent="-285750">
              <a:lnSpc>
                <a:spcPct val="110000"/>
              </a:lnSpc>
              <a:spcBef>
                <a:spcPts val="0"/>
              </a:spcBef>
              <a:buFont typeface="Arial" panose="020B0604020202020204" pitchFamily="34" charset="0"/>
              <a:buChar char="•"/>
              <a:defRPr/>
            </a:pPr>
            <a:r>
              <a:rPr lang="nl-BE" sz="2900" dirty="0"/>
              <a:t>automatische doorgave inkomende populatie kankerscreening (DZORG)</a:t>
            </a:r>
            <a:endParaRPr lang="en-BE" sz="2900" dirty="0"/>
          </a:p>
          <a:p>
            <a:pPr marL="285750" indent="-285750">
              <a:lnSpc>
                <a:spcPct val="110000"/>
              </a:lnSpc>
              <a:spcBef>
                <a:spcPts val="0"/>
              </a:spcBef>
              <a:buFont typeface="Arial" panose="020B0604020202020204" pitchFamily="34" charset="0"/>
              <a:buChar char="•"/>
              <a:defRPr/>
            </a:pPr>
            <a:r>
              <a:rPr lang="en-BE" sz="2900" dirty="0"/>
              <a:t>…</a:t>
            </a:r>
            <a:endParaRPr lang="nl-BE" sz="2900" dirty="0"/>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19</a:t>
            </a:fld>
            <a:endParaRPr lang="en-US" dirty="0"/>
          </a:p>
        </p:txBody>
      </p:sp>
    </p:spTree>
    <p:extLst>
      <p:ext uri="{BB962C8B-B14F-4D97-AF65-F5344CB8AC3E}">
        <p14:creationId xmlns:p14="http://schemas.microsoft.com/office/powerpoint/2010/main" val="1172376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707886"/>
            </a:xfrm>
            <a:prstGeom prst="rect">
              <a:avLst/>
            </a:prstGeom>
            <a:noFill/>
          </p:spPr>
          <p:txBody>
            <a:bodyPr wrap="square" rtlCol="0">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 Evolution</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295094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en-US" dirty="0" err="1">
                <a:solidFill>
                  <a:srgbClr val="0070C0"/>
                </a:solidFill>
              </a:rPr>
              <a:t>Samenwerking</a:t>
            </a:r>
            <a:r>
              <a:rPr lang="en-US" dirty="0">
                <a:solidFill>
                  <a:srgbClr val="0070C0"/>
                </a:solidFill>
              </a:rPr>
              <a:t> met Brussels </a:t>
            </a:r>
            <a:r>
              <a:rPr lang="en-US" dirty="0" err="1">
                <a:solidFill>
                  <a:srgbClr val="0070C0"/>
                </a:solidFill>
              </a:rPr>
              <a:t>Gewest</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8115" marR="0" lvl="0" indent="-23811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voltooiing integratie </a:t>
            </a:r>
            <a:r>
              <a:rPr kumimoji="0" lang="nl-BE" b="0" i="0" u="none" strike="noStrike" kern="1200" cap="none" spc="0" normalizeH="0" baseline="0" noProof="0" dirty="0" err="1">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Dmfa</a:t>
            </a: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 in tool (controle) financiering Brusselse zorgvoorzieningen (</a:t>
            </a:r>
            <a:r>
              <a:rPr kumimoji="0" lang="nl-BE" b="0" i="0" u="none" strike="noStrike" kern="1200" cap="none" spc="0" normalizeH="0" baseline="0" noProof="0" dirty="0" err="1">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Iriscare</a:t>
            </a: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a:t>
            </a:r>
          </a:p>
          <a:p>
            <a:pPr marL="238115" marR="0" lvl="0" indent="-23811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toegang statuut handicap en kinderbijslaggegevens voor de toekenning van huurtoelagen en hun automatische verlenging (Brussel Huisvesting)</a:t>
            </a:r>
          </a:p>
          <a:p>
            <a:pPr marL="238115" marR="0" lvl="0" indent="-23811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in </a:t>
            </a:r>
            <a:r>
              <a:rPr kumimoji="0" lang="nl-BE" b="0" i="0" u="none" strike="noStrike" kern="1200" cap="none" spc="0" normalizeH="0" baseline="0" noProof="0" dirty="0" err="1">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gebruikname</a:t>
            </a: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 nieuwe authentieke bronnen voor individuele beroepsopleidingen (Bruxelles </a:t>
            </a:r>
            <a:r>
              <a:rPr kumimoji="0" lang="nl-BE" b="0" i="0" u="none" strike="noStrike" kern="1200" cap="none" spc="0" normalizeH="0" baseline="0" noProof="0" dirty="0" err="1">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Formation</a:t>
            </a: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a:t>
            </a:r>
          </a:p>
          <a:p>
            <a:pPr marL="238115" marR="0" lvl="0" indent="-23811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online aanvraag vrijetijdspas </a:t>
            </a:r>
            <a:r>
              <a:rPr kumimoji="0" lang="nl-BE" b="0" i="0" u="none" strike="noStrike" kern="1200" cap="none" spc="0" normalizeH="0" baseline="0" noProof="0" dirty="0" err="1">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PasPartoe</a:t>
            </a: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 aan kansentarief (</a:t>
            </a:r>
            <a:r>
              <a:rPr kumimoji="0" lang="nl-BE" b="0" i="0" u="none" strike="noStrike" kern="1200" cap="none" spc="0" normalizeH="0" baseline="0" noProof="0" dirty="0" err="1">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Publiq</a:t>
            </a: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 vzw)</a:t>
            </a:r>
          </a:p>
          <a:p>
            <a:pPr marL="238115" marR="0" lvl="0" indent="-23811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gegevensuitwisseling federatie erkende Sociale Verhuurkantoren Brussels-Hoofdstedelijk Gewest (</a:t>
            </a:r>
            <a:r>
              <a:rPr kumimoji="0" lang="nl-BE" b="0" i="0" u="none" strike="noStrike" kern="1200" cap="none" spc="0" normalizeH="0" baseline="0" noProof="0" dirty="0" err="1">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Fidus</a:t>
            </a:r>
            <a:r>
              <a:rPr kumimoji="0" lang="nl-BE" b="0" i="0" u="none" strike="noStrike" kern="1200" cap="none" spc="0" normalizeH="0" baseline="0" noProof="0" dirty="0">
                <a:ln>
                  <a:noFill/>
                </a:ln>
                <a:solidFill>
                  <a:srgbClr val="384653"/>
                </a:solidFill>
                <a:effectLst/>
                <a:uLnTx/>
                <a:uFillTx/>
                <a:latin typeface="Calibri" panose="020F0502020204030204"/>
                <a:ea typeface="Calibri Light" panose="020F0302020204030204" pitchFamily="34" charset="0"/>
                <a:cs typeface="Calibri Light" panose="020F0302020204030204" pitchFamily="34" charset="0"/>
              </a:rPr>
              <a:t>)</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20</a:t>
            </a:fld>
            <a:endParaRPr lang="en-US" dirty="0"/>
          </a:p>
        </p:txBody>
      </p:sp>
    </p:spTree>
    <p:extLst>
      <p:ext uri="{BB962C8B-B14F-4D97-AF65-F5344CB8AC3E}">
        <p14:creationId xmlns:p14="http://schemas.microsoft.com/office/powerpoint/2010/main" val="86199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en-US" dirty="0" err="1">
                <a:solidFill>
                  <a:srgbClr val="0070C0"/>
                </a:solidFill>
              </a:rPr>
              <a:t>Samenwerking</a:t>
            </a:r>
            <a:r>
              <a:rPr lang="en-US" dirty="0">
                <a:solidFill>
                  <a:srgbClr val="0070C0"/>
                </a:solidFill>
              </a:rPr>
              <a:t> met Brussels </a:t>
            </a:r>
            <a:r>
              <a:rPr lang="en-US" dirty="0" err="1">
                <a:solidFill>
                  <a:srgbClr val="0070C0"/>
                </a:solidFill>
              </a:rPr>
              <a:t>Gewest</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normAutofit/>
          </a:bodyPr>
          <a:lstStyle/>
          <a:p>
            <a:pPr marL="0" indent="0">
              <a:buFont typeface="Arial" panose="020B0604020202020204" pitchFamily="34" charset="0"/>
              <a:buNone/>
              <a:defRPr/>
            </a:pPr>
            <a:r>
              <a:rPr lang="en-BE" sz="3000" dirty="0">
                <a:solidFill>
                  <a:srgbClr val="384653"/>
                </a:solidFill>
                <a:latin typeface="Calibri Light" panose="020F0302020204030204" pitchFamily="34" charset="0"/>
                <a:ea typeface="Calibri Light" panose="020F0302020204030204" pitchFamily="34" charset="0"/>
                <a:cs typeface="Calibri Light" panose="020F0302020204030204" pitchFamily="34" charset="0"/>
              </a:rPr>
              <a:t>2026</a:t>
            </a:r>
          </a:p>
          <a:p>
            <a:pPr marL="238115" indent="-238115">
              <a:defRPr/>
            </a:pPr>
            <a:r>
              <a:rPr lang="nl-BE" dirty="0">
                <a:solidFill>
                  <a:srgbClr val="384653"/>
                </a:solidFill>
                <a:latin typeface="Calibri" panose="020F0502020204030204"/>
                <a:ea typeface="Calibri Light" panose="020F0302020204030204" pitchFamily="34" charset="0"/>
                <a:cs typeface="Calibri Light" panose="020F0302020204030204" pitchFamily="34" charset="0"/>
              </a:rPr>
              <a:t>doorgave informatie arbeidsongeschiktheid (Brusselse Gewestelijke Huisvestingsmaatschappij en openbare vastgoedmaatschappijen (</a:t>
            </a:r>
            <a:r>
              <a:rPr lang="nl-BE" dirty="0" err="1">
                <a:solidFill>
                  <a:srgbClr val="384653"/>
                </a:solidFill>
                <a:latin typeface="Calibri" panose="020F0502020204030204"/>
                <a:ea typeface="Calibri Light" panose="020F0302020204030204" pitchFamily="34" charset="0"/>
                <a:cs typeface="Calibri Light" panose="020F0302020204030204" pitchFamily="34" charset="0"/>
              </a:rPr>
              <a:t>OVM’s</a:t>
            </a:r>
            <a:r>
              <a:rPr lang="nl-BE" dirty="0">
                <a:solidFill>
                  <a:srgbClr val="384653"/>
                </a:solidFill>
                <a:latin typeface="Calibri" panose="020F0502020204030204"/>
                <a:ea typeface="Calibri Light" panose="020F0302020204030204" pitchFamily="34" charset="0"/>
                <a:cs typeface="Calibri Light" panose="020F0302020204030204" pitchFamily="34" charset="0"/>
              </a:rPr>
              <a:t>))</a:t>
            </a:r>
          </a:p>
          <a:p>
            <a:pPr marL="238115" indent="-238115">
              <a:defRPr/>
            </a:pPr>
            <a:r>
              <a:rPr lang="nl-BE" dirty="0">
                <a:solidFill>
                  <a:srgbClr val="384653"/>
                </a:solidFill>
                <a:latin typeface="Calibri" panose="020F0502020204030204"/>
                <a:ea typeface="Calibri Light" panose="020F0302020204030204" pitchFamily="34" charset="0"/>
                <a:cs typeface="Calibri Light" panose="020F0302020204030204" pitchFamily="34" charset="0"/>
              </a:rPr>
              <a:t>uitbreiding toegang pensioenkadaster met de details vakantiegeld voor </a:t>
            </a:r>
            <a:r>
              <a:rPr lang="nl-BE" dirty="0" err="1">
                <a:solidFill>
                  <a:srgbClr val="384653"/>
                </a:solidFill>
                <a:latin typeface="Calibri" panose="020F0502020204030204"/>
                <a:ea typeface="Calibri Light" panose="020F0302020204030204" pitchFamily="34" charset="0"/>
                <a:cs typeface="Calibri Light" panose="020F0302020204030204" pitchFamily="34" charset="0"/>
              </a:rPr>
              <a:t>Hydralis</a:t>
            </a:r>
            <a:r>
              <a:rPr lang="nl-BE" dirty="0">
                <a:solidFill>
                  <a:srgbClr val="384653"/>
                </a:solidFill>
                <a:latin typeface="Calibri" panose="020F0502020204030204"/>
                <a:ea typeface="Calibri Light" panose="020F0302020204030204" pitchFamily="34" charset="0"/>
                <a:cs typeface="Calibri Light" panose="020F0302020204030204" pitchFamily="34" charset="0"/>
              </a:rPr>
              <a:t>/</a:t>
            </a:r>
            <a:r>
              <a:rPr lang="nl-BE" dirty="0" err="1">
                <a:solidFill>
                  <a:srgbClr val="384653"/>
                </a:solidFill>
                <a:latin typeface="Calibri" panose="020F0502020204030204"/>
                <a:ea typeface="Calibri Light" panose="020F0302020204030204" pitchFamily="34" charset="0"/>
                <a:cs typeface="Calibri Light" panose="020F0302020204030204" pitchFamily="34" charset="0"/>
              </a:rPr>
              <a:t>Vivaqua</a:t>
            </a:r>
            <a:r>
              <a:rPr lang="nl-BE" dirty="0">
                <a:solidFill>
                  <a:srgbClr val="384653"/>
                </a:solidFill>
                <a:latin typeface="Calibri" panose="020F0502020204030204"/>
                <a:ea typeface="Calibri Light" panose="020F0302020204030204" pitchFamily="34" charset="0"/>
                <a:cs typeface="Calibri Light" panose="020F0302020204030204" pitchFamily="34" charset="0"/>
              </a:rPr>
              <a:t> en de stad Brussel</a:t>
            </a:r>
          </a:p>
          <a:p>
            <a:pPr marL="238115" indent="-238115">
              <a:defRPr/>
            </a:pPr>
            <a:r>
              <a:rPr lang="nl-BE" dirty="0">
                <a:solidFill>
                  <a:srgbClr val="384653"/>
                </a:solidFill>
                <a:latin typeface="Calibri" panose="020F0502020204030204"/>
                <a:ea typeface="Calibri Light" panose="020F0302020204030204" pitchFamily="34" charset="0"/>
                <a:cs typeface="Calibri Light" panose="020F0302020204030204" pitchFamily="34" charset="0"/>
              </a:rPr>
              <a:t>doorgave kinderen ten laste </a:t>
            </a:r>
            <a:r>
              <a:rPr lang="nl-BE" dirty="0" err="1">
                <a:solidFill>
                  <a:srgbClr val="384653"/>
                </a:solidFill>
                <a:latin typeface="Calibri" panose="020F0502020204030204"/>
                <a:ea typeface="Calibri Light" panose="020F0302020204030204" pitchFamily="34" charset="0"/>
                <a:cs typeface="Calibri Light" panose="020F0302020204030204" pitchFamily="34" charset="0"/>
              </a:rPr>
              <a:t>i.f.v</a:t>
            </a:r>
            <a:r>
              <a:rPr lang="nl-BE" dirty="0">
                <a:solidFill>
                  <a:srgbClr val="384653"/>
                </a:solidFill>
                <a:latin typeface="Calibri" panose="020F0502020204030204"/>
                <a:ea typeface="Calibri Light" panose="020F0302020204030204" pitchFamily="34" charset="0"/>
                <a:cs typeface="Calibri Light" panose="020F0302020204030204" pitchFamily="34" charset="0"/>
              </a:rPr>
              <a:t>. korting onroerende voorheffing (</a:t>
            </a:r>
            <a:r>
              <a:rPr lang="nl-BE" dirty="0" err="1">
                <a:solidFill>
                  <a:srgbClr val="384653"/>
                </a:solidFill>
                <a:latin typeface="Calibri" panose="020F0502020204030204"/>
                <a:ea typeface="Calibri Light" panose="020F0302020204030204" pitchFamily="34" charset="0"/>
                <a:cs typeface="Calibri Light" panose="020F0302020204030204" pitchFamily="34" charset="0"/>
              </a:rPr>
              <a:t>Iriscare</a:t>
            </a:r>
            <a:r>
              <a:rPr lang="nl-BE" dirty="0">
                <a:solidFill>
                  <a:srgbClr val="384653"/>
                </a:solidFill>
                <a:latin typeface="Calibri" panose="020F0502020204030204"/>
                <a:ea typeface="Calibri Light" panose="020F0302020204030204" pitchFamily="34" charset="0"/>
                <a:cs typeface="Calibri Light" panose="020F0302020204030204" pitchFamily="34" charset="0"/>
              </a:rPr>
              <a:t> en Brussel Fiscaliteit)</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21</a:t>
            </a:fld>
            <a:endParaRPr lang="en-US" dirty="0"/>
          </a:p>
        </p:txBody>
      </p:sp>
    </p:spTree>
    <p:extLst>
      <p:ext uri="{BB962C8B-B14F-4D97-AF65-F5344CB8AC3E}">
        <p14:creationId xmlns:p14="http://schemas.microsoft.com/office/powerpoint/2010/main" val="3250771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fr-FR" dirty="0"/>
              <a:t>Collaboration avec la Région wallonne</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via la Banque Carrefour d’Echange de Données (BCED) connexion à plusieurs services/données</a:t>
            </a:r>
            <a:endParaRPr lang="en-BE"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504825" lvl="1" indent="-285750">
              <a:buFont typeface="Montserrat" panose="00000500000000000000" pitchFamily="2" charset="0"/>
              <a:buChar char="-"/>
            </a:pPr>
            <a:r>
              <a:rPr lang="fr-BE" dirty="0"/>
              <a:t>données indépendants</a:t>
            </a:r>
            <a:endParaRPr lang="en-BE" dirty="0"/>
          </a:p>
          <a:p>
            <a:pPr marL="504825" lvl="1" indent="-285750">
              <a:buFont typeface="Montserrat" panose="00000500000000000000" pitchFamily="2" charset="0"/>
              <a:buChar char="-"/>
            </a:pPr>
            <a:r>
              <a:rPr lang="fr-BE" dirty="0"/>
              <a:t>invalidité</a:t>
            </a:r>
            <a:endParaRPr lang="fr-FR" dirty="0"/>
          </a:p>
          <a:p>
            <a:pPr marL="236538" indent="-236538">
              <a:buFont typeface="Arial" panose="020B0604020202020204" pitchFamily="34" charset="0"/>
              <a:buChar char="•"/>
            </a:pPr>
            <a:r>
              <a:rPr lang="fr-FR" dirty="0">
                <a:solidFill>
                  <a:srgbClr val="384653"/>
                </a:solidFill>
                <a:latin typeface="Calibri" panose="020F0502020204030204"/>
                <a:ea typeface="+mn-ea"/>
                <a:cs typeface="+mn-cs"/>
              </a:rPr>
              <a:t>connexion aux services rendus accessibles par la BCED </a:t>
            </a:r>
            <a:r>
              <a:rPr lang="en-BE" dirty="0">
                <a:solidFill>
                  <a:srgbClr val="384653"/>
                </a:solidFill>
                <a:latin typeface="Calibri" panose="020F0502020204030204"/>
                <a:ea typeface="+mn-ea"/>
                <a:cs typeface="+mn-cs"/>
              </a:rPr>
              <a:t>pour l</a:t>
            </a:r>
            <a:r>
              <a:rPr lang="fr-FR" dirty="0">
                <a:solidFill>
                  <a:srgbClr val="384653"/>
                </a:solidFill>
                <a:latin typeface="Calibri" panose="020F0502020204030204"/>
                <a:ea typeface="+mn-ea"/>
                <a:cs typeface="+mn-cs"/>
              </a:rPr>
              <a:t>e Service public de Wallonie, </a:t>
            </a:r>
            <a:r>
              <a:rPr lang="en-BE" dirty="0">
                <a:solidFill>
                  <a:srgbClr val="384653"/>
                </a:solidFill>
                <a:latin typeface="Calibri" panose="020F0502020204030204"/>
                <a:ea typeface="+mn-ea"/>
                <a:cs typeface="+mn-cs"/>
              </a:rPr>
              <a:t>l</a:t>
            </a:r>
            <a:r>
              <a:rPr lang="fr-FR" dirty="0">
                <a:solidFill>
                  <a:srgbClr val="384653"/>
                </a:solidFill>
                <a:latin typeface="Calibri" panose="020F0502020204030204"/>
                <a:ea typeface="+mn-ea"/>
                <a:cs typeface="+mn-cs"/>
              </a:rPr>
              <a:t>a Société Wallonne du Logement, la Société Wallonne du Crédit Social, le Fonds du Logement de Wallonie, la Fédération Wallonie-Bruxelles, l’Académie de Recherche et d’Enseignement Supérieur,</a:t>
            </a:r>
            <a:r>
              <a:rPr lang="fr-BE" dirty="0">
                <a:solidFill>
                  <a:srgbClr val="384653"/>
                </a:solidFill>
                <a:latin typeface="Calibri" panose="020F0502020204030204"/>
                <a:ea typeface="+mn-ea"/>
                <a:cs typeface="+mn-cs"/>
              </a:rPr>
              <a:t> l’Organisme Payeur de Wallonie</a:t>
            </a:r>
            <a:r>
              <a:rPr lang="en-BE" dirty="0">
                <a:solidFill>
                  <a:srgbClr val="384653"/>
                </a:solidFill>
                <a:latin typeface="Calibri" panose="020F0502020204030204"/>
                <a:ea typeface="+mn-ea"/>
                <a:cs typeface="+mn-cs"/>
              </a:rPr>
              <a:t>, </a:t>
            </a:r>
            <a:r>
              <a:rPr lang="fr-BE" dirty="0">
                <a:solidFill>
                  <a:srgbClr val="384653"/>
                </a:solidFill>
                <a:latin typeface="Calibri" panose="020F0502020204030204"/>
                <a:ea typeface="+mn-ea"/>
                <a:cs typeface="+mn-cs"/>
              </a:rPr>
              <a:t>…</a:t>
            </a:r>
            <a:r>
              <a:rPr lang="fr-FR" dirty="0">
                <a:solidFill>
                  <a:srgbClr val="384653"/>
                </a:solidFill>
                <a:latin typeface="Calibri" panose="020F0502020204030204"/>
                <a:ea typeface="+mn-ea"/>
                <a:cs typeface="+mn-cs"/>
              </a:rPr>
              <a:t>  </a:t>
            </a:r>
          </a:p>
          <a:p>
            <a:pPr marL="236538" indent="-236538">
              <a:buFont typeface="Arial" panose="020B0604020202020204" pitchFamily="34" charset="0"/>
              <a:buChar char="•"/>
            </a:pP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c</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ollaboration</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avec le SPF Emploi dans le cadre de la nouvelle Politique Agricole Commune (PAC) 2023-2027 (conditionnalité sociale</a:t>
            </a:r>
            <a:r>
              <a:rPr lang="en-BE" dirty="0">
                <a:solidFill>
                  <a:srgbClr val="384653"/>
                </a:solidFill>
                <a:latin typeface="+mn-lt"/>
              </a:rPr>
              <a:t>)</a:t>
            </a:r>
            <a:r>
              <a:rPr lang="fr-FR" dirty="0">
                <a:solidFill>
                  <a:srgbClr val="384653"/>
                </a:solidFill>
                <a:latin typeface="+mn-lt"/>
              </a:rPr>
              <a:t> </a:t>
            </a:r>
            <a:endParaRPr lang="nl-BE" dirty="0">
              <a:solidFill>
                <a:srgbClr val="384653"/>
              </a:solidFill>
              <a:latin typeface="+mn-lt"/>
            </a:endParaRP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22</a:t>
            </a:fld>
            <a:endParaRPr lang="en-US" dirty="0"/>
          </a:p>
        </p:txBody>
      </p:sp>
    </p:spTree>
    <p:extLst>
      <p:ext uri="{BB962C8B-B14F-4D97-AF65-F5344CB8AC3E}">
        <p14:creationId xmlns:p14="http://schemas.microsoft.com/office/powerpoint/2010/main" val="139392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fr-FR" dirty="0"/>
              <a:t>Collaboration avec la Région wallonne</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ajout des </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or</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ganismes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a</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ssureurs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w</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allons au projet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European</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Disability</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Card</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EDC</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a:t>
            </a:r>
            <a:endParaRPr lang="fr-FR"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exposition des données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BelRAI</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dans le cadre de la reconnaissance du handicap</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refonte des méthodes de transmission de l’information métier et technique entre les partenaires dans un souci d’uniformisation et de facilitation du travail</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ajout des CPAS comme destinataires des notifications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HandicapFileNotifications</a:t>
            </a:r>
            <a:endParaRPr lang="fr-FR"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collaboration avec le SPF Sécurité Sociale dans le cadre de leur migration générale (définition des données) </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23</a:t>
            </a:fld>
            <a:endParaRPr lang="en-US" dirty="0"/>
          </a:p>
        </p:txBody>
      </p:sp>
    </p:spTree>
    <p:extLst>
      <p:ext uri="{BB962C8B-B14F-4D97-AF65-F5344CB8AC3E}">
        <p14:creationId xmlns:p14="http://schemas.microsoft.com/office/powerpoint/2010/main" val="1208318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en-BE" dirty="0" err="1">
                <a:solidFill>
                  <a:srgbClr val="0070C0"/>
                </a:solidFill>
              </a:rPr>
              <a:t>Personnes</a:t>
            </a:r>
            <a:r>
              <a:rPr lang="en-BE" dirty="0">
                <a:solidFill>
                  <a:srgbClr val="0070C0"/>
                </a:solidFill>
              </a:rPr>
              <a:t> </a:t>
            </a:r>
            <a:r>
              <a:rPr lang="en-BE" dirty="0" err="1">
                <a:solidFill>
                  <a:srgbClr val="0070C0"/>
                </a:solidFill>
              </a:rPr>
              <a:t>en</a:t>
            </a:r>
            <a:r>
              <a:rPr lang="en-BE" dirty="0">
                <a:solidFill>
                  <a:srgbClr val="0070C0"/>
                </a:solidFill>
              </a:rPr>
              <a:t> situation de h</a:t>
            </a:r>
            <a:r>
              <a:rPr lang="en-US" dirty="0" err="1">
                <a:solidFill>
                  <a:srgbClr val="0070C0"/>
                </a:solidFill>
              </a:rPr>
              <a:t>andicap</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décommissionnement de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Handiservice</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V1, passage à la V2 </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automatisation du renouvellement et de l’octroi des cartes EDC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European</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Disability</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Card</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déploiement du champ “B</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ii</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Ready</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dans les flux de notifications pour le handicap chez l’enfant (pathologies spécifiques octroyant un droit)</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ajout d’un nouveau partenaire pour la production des cartes physiques EDC</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24</a:t>
            </a:fld>
            <a:endParaRPr lang="en-US" dirty="0"/>
          </a:p>
        </p:txBody>
      </p:sp>
    </p:spTree>
    <p:extLst>
      <p:ext uri="{BB962C8B-B14F-4D97-AF65-F5344CB8AC3E}">
        <p14:creationId xmlns:p14="http://schemas.microsoft.com/office/powerpoint/2010/main" val="620189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en-BE" dirty="0" err="1">
                <a:solidFill>
                  <a:srgbClr val="0070C0"/>
                </a:solidFill>
              </a:rPr>
              <a:t>Personnes</a:t>
            </a:r>
            <a:r>
              <a:rPr lang="en-BE" dirty="0">
                <a:solidFill>
                  <a:srgbClr val="0070C0"/>
                </a:solidFill>
              </a:rPr>
              <a:t> </a:t>
            </a:r>
            <a:r>
              <a:rPr lang="en-BE" dirty="0" err="1">
                <a:solidFill>
                  <a:srgbClr val="0070C0"/>
                </a:solidFill>
              </a:rPr>
              <a:t>en</a:t>
            </a:r>
            <a:r>
              <a:rPr lang="en-BE" dirty="0">
                <a:solidFill>
                  <a:srgbClr val="0070C0"/>
                </a:solidFill>
              </a:rPr>
              <a:t> situation de h</a:t>
            </a:r>
            <a:r>
              <a:rPr lang="en-US" dirty="0" err="1">
                <a:solidFill>
                  <a:srgbClr val="0070C0"/>
                </a:solidFill>
              </a:rPr>
              <a:t>andicap</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fin de la migration de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Handiservice</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vers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Handiservice</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V2 pour les CPAS</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ajout des </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o</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rganismes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assureurs wallons</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OAW</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au projet EDC</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discussions autour de l’exposition des données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BelRAI</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dans le cadre de la reconnaissance du handicap</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discussions autour de l’exposition des données liées aux reconnaissances émises par des organes judiciaires (tribunaux du travail,…)</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25</a:t>
            </a:fld>
            <a:endParaRPr lang="en-US" dirty="0"/>
          </a:p>
        </p:txBody>
      </p:sp>
    </p:spTree>
    <p:extLst>
      <p:ext uri="{BB962C8B-B14F-4D97-AF65-F5344CB8AC3E}">
        <p14:creationId xmlns:p14="http://schemas.microsoft.com/office/powerpoint/2010/main" val="3090874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en-US" dirty="0"/>
              <a:t>OCMW’s</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automatisch advies leefloon: voorstudie in samenwerking met de Vlaamse Dienstenintegrator om de toekenning van het recht op leefloon te faciliteren</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Kruispuntbank Inburgering – technische migratie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GeefDossierKBI</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v2.0</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ontsluiten van inkomsten onroerende goederen in het buitenland</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gegevensmededeling aan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OCMW’s</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in het kader van hervorming werkloosheid</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ontsluiten van periodes en bedragen arbeidsongeschiktheid door ziekte bij de verzekeringsinstellingen</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26</a:t>
            </a:fld>
            <a:endParaRPr lang="en-US" dirty="0"/>
          </a:p>
        </p:txBody>
      </p:sp>
    </p:spTree>
    <p:extLst>
      <p:ext uri="{BB962C8B-B14F-4D97-AF65-F5344CB8AC3E}">
        <p14:creationId xmlns:p14="http://schemas.microsoft.com/office/powerpoint/2010/main" val="2007046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en-US" dirty="0"/>
              <a:t>OCMW’s</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a:xfrm>
            <a:off x="838200" y="1825624"/>
            <a:ext cx="10515600" cy="452945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ontsluiting gegevens bij FOD justitie</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Kruispuntbank Inburgering – uitbreiding gegevens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GeefDossierKBI</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&amp; connectie met nieuw systeem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Allis</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gegevensontsluiting BELCOTAX bij FOD Financiën</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verdere aanpassingen dienst werkloosheid in het kader van hervorming werkloosheid</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gegevensontsluiting periodes arbeidsongeschiktheid door arbeidsongeval bij FEDRIS</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gegevensontsluiting handicapnotificaties</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verdere uitrol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PrimaVera</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uniforme berekening van het leefloon en simulatie &amp; training</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transacties onroerende goederen</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uitbreiding Rijksregistergegevens</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27</a:t>
            </a:fld>
            <a:endParaRPr lang="en-US" dirty="0"/>
          </a:p>
        </p:txBody>
      </p:sp>
    </p:spTree>
    <p:extLst>
      <p:ext uri="{BB962C8B-B14F-4D97-AF65-F5344CB8AC3E}">
        <p14:creationId xmlns:p14="http://schemas.microsoft.com/office/powerpoint/2010/main" val="41727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en-US" dirty="0" err="1">
                <a:solidFill>
                  <a:srgbClr val="0070C0"/>
                </a:solidFill>
              </a:rPr>
              <a:t>Fraudebestrijding</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a:xfrm>
            <a:off x="838200" y="1825624"/>
            <a:ext cx="10515600" cy="452945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verdere uitbouw van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ePV</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eDossier</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Dolsis</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MyDIA</a:t>
            </a:r>
            <a:endParaRPr lang="nl-BE"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uitwisseling van persoonsgegevens tussen RSZ en RSVZ in het kader van de uitvoering van beroepsactiviteiten door werknemers en zelfstandigen op basis van beslissingen van buitenlandse instellingen (ALINE)</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contacten opgestart met Directie Integriteitsbeoordeling voor Openbare Besturen (DIOB)</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uitvoeren van analyses en uitbrengen van adviezen over ondermijnende criminaliteit op vraag van openbare besturen</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oprichting van het Centrale Register van Integriteitsonderzoeken</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opzetten van gegevensmededeling met sociale inspectiediensten</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28</a:t>
            </a:fld>
            <a:endParaRPr lang="en-US" dirty="0"/>
          </a:p>
        </p:txBody>
      </p:sp>
    </p:spTree>
    <p:extLst>
      <p:ext uri="{BB962C8B-B14F-4D97-AF65-F5344CB8AC3E}">
        <p14:creationId xmlns:p14="http://schemas.microsoft.com/office/powerpoint/2010/main" val="2960795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en-US" dirty="0" err="1">
                <a:solidFill>
                  <a:srgbClr val="0070C0"/>
                </a:solidFill>
              </a:rPr>
              <a:t>Fraudebestrijding</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a:xfrm>
            <a:off x="838200" y="1825624"/>
            <a:ext cx="10515600" cy="452945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deelname aan het College voor de bestrijding van sociale en fiscale fraude</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fraudebestrijdingsplan met 4 strategische clusters</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bestuur, coördinatie en collectieve intelligentie</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opsporing, analyse en behandeling van illegale geldstromen</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inbeslagnames, verbeurdverklaringen en terugvordering van criminele vermogensbestanddelen</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controle, inspectie en bestrijding van sectorale fraude</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verdere uitrol van het gebruik van de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LoR</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(Level of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Reliability</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door de instellingen van sociale zekerheid voor de creatie van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BIS-nummers</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inhoudingsplicht in het sociaal statuut van de zelfstandigen</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internationale gegevensmededelingen tussen Belgische en bevoegde buitenlandse instellingen om cumul van uitkeringen te detecteren</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29</a:t>
            </a:fld>
            <a:endParaRPr lang="en-US" dirty="0"/>
          </a:p>
        </p:txBody>
      </p:sp>
    </p:spTree>
    <p:extLst>
      <p:ext uri="{BB962C8B-B14F-4D97-AF65-F5344CB8AC3E}">
        <p14:creationId xmlns:p14="http://schemas.microsoft.com/office/powerpoint/2010/main" val="246860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78FC30-6A87-4B14-8A73-AE31342E3C91}"/>
              </a:ext>
            </a:extLst>
          </p:cNvPr>
          <p:cNvSpPr>
            <a:spLocks noGrp="1"/>
          </p:cNvSpPr>
          <p:nvPr>
            <p:ph type="title"/>
          </p:nvPr>
        </p:nvSpPr>
        <p:spPr/>
        <p:txBody>
          <a:bodyPr/>
          <a:lstStyle/>
          <a:p>
            <a:r>
              <a:rPr lang="en-BE" dirty="0"/>
              <a:t>Une </a:t>
            </a:r>
            <a:r>
              <a:rPr lang="nl-BE" dirty="0" err="1"/>
              <a:t>évolution</a:t>
            </a:r>
            <a:r>
              <a:rPr lang="en-BE" dirty="0"/>
              <a:t> </a:t>
            </a:r>
            <a:r>
              <a:rPr lang="en-BE" dirty="0" err="1"/>
              <a:t>permanente</a:t>
            </a:r>
            <a:endParaRPr lang="nl-BE" dirty="0"/>
          </a:p>
        </p:txBody>
      </p:sp>
      <p:sp>
        <p:nvSpPr>
          <p:cNvPr id="3" name="Espace réservé du contenu 2">
            <a:extLst>
              <a:ext uri="{FF2B5EF4-FFF2-40B4-BE49-F238E27FC236}">
                <a16:creationId xmlns:a16="http://schemas.microsoft.com/office/drawing/2014/main" id="{A49F3D8D-E513-4B16-BA51-7826B76B0E7B}"/>
              </a:ext>
            </a:extLst>
          </p:cNvPr>
          <p:cNvSpPr>
            <a:spLocks noGrp="1"/>
          </p:cNvSpPr>
          <p:nvPr>
            <p:ph idx="1"/>
          </p:nvPr>
        </p:nvSpPr>
        <p:spPr/>
        <p:txBody>
          <a:bodyPr>
            <a:normAutofit lnSpcReduction="10000"/>
          </a:bodyPr>
          <a:lstStyle/>
          <a:p>
            <a:r>
              <a:rPr lang="en-BE" dirty="0"/>
              <a:t>l</a:t>
            </a:r>
            <a:r>
              <a:rPr lang="fr-FR" dirty="0"/>
              <a:t>a manière dont les autorités collectent et échange</a:t>
            </a:r>
            <a:r>
              <a:rPr lang="en-BE" dirty="0" err="1"/>
              <a:t>nt</a:t>
            </a:r>
            <a:r>
              <a:rPr lang="fr-FR" dirty="0"/>
              <a:t> des données pour la sécurité sociale</a:t>
            </a:r>
            <a:r>
              <a:rPr lang="en-BE" dirty="0"/>
              <a:t> </a:t>
            </a:r>
            <a:r>
              <a:rPr lang="fr-FR" dirty="0"/>
              <a:t>a été conçue il y a plus de 30 ans pour répondre aux besoins de l'époque</a:t>
            </a:r>
            <a:endParaRPr lang="en-BE" dirty="0"/>
          </a:p>
          <a:p>
            <a:pPr lvl="1"/>
            <a:r>
              <a:rPr lang="en-BE" dirty="0"/>
              <a:t>n</a:t>
            </a:r>
            <a:r>
              <a:rPr lang="fr-FR" dirty="0" err="1"/>
              <a:t>otre</a:t>
            </a:r>
            <a:r>
              <a:rPr lang="fr-FR" dirty="0"/>
              <a:t> vision demeure la même </a:t>
            </a:r>
            <a:endParaRPr lang="en-BE" dirty="0"/>
          </a:p>
          <a:p>
            <a:pPr lvl="2"/>
            <a:r>
              <a:rPr lang="fr-FR" dirty="0"/>
              <a:t>offrir des services numériques basés sur les données nécessaires pour gérer les droits sociaux du citoyen</a:t>
            </a:r>
            <a:r>
              <a:rPr lang="en-BE" dirty="0"/>
              <a:t> et </a:t>
            </a:r>
            <a:r>
              <a:rPr lang="en-BE" dirty="0" err="1"/>
              <a:t>percevoir</a:t>
            </a:r>
            <a:r>
              <a:rPr lang="en-BE" dirty="0"/>
              <a:t> des </a:t>
            </a:r>
            <a:r>
              <a:rPr lang="en-BE" dirty="0" err="1"/>
              <a:t>cotisations</a:t>
            </a:r>
            <a:r>
              <a:rPr lang="en-BE" dirty="0"/>
              <a:t>  </a:t>
            </a:r>
          </a:p>
          <a:p>
            <a:pPr lvl="2"/>
            <a:r>
              <a:rPr lang="en-BE" dirty="0"/>
              <a:t>simplifier et </a:t>
            </a:r>
            <a:r>
              <a:rPr lang="en-BE" dirty="0" err="1"/>
              <a:t>diminuer</a:t>
            </a:r>
            <a:r>
              <a:rPr lang="en-BE" dirty="0"/>
              <a:t> la surcharge administrative des </a:t>
            </a:r>
            <a:r>
              <a:rPr lang="en-BE" dirty="0" err="1"/>
              <a:t>citoyens</a:t>
            </a:r>
            <a:r>
              <a:rPr lang="en-BE" dirty="0"/>
              <a:t>, des </a:t>
            </a:r>
            <a:r>
              <a:rPr lang="en-BE" dirty="0" err="1"/>
              <a:t>employeurs</a:t>
            </a:r>
            <a:r>
              <a:rPr lang="en-BE" dirty="0"/>
              <a:t> et des </a:t>
            </a:r>
            <a:r>
              <a:rPr lang="en-BE" dirty="0" err="1"/>
              <a:t>professionnels</a:t>
            </a:r>
            <a:endParaRPr lang="en-BE" dirty="0"/>
          </a:p>
          <a:p>
            <a:pPr lvl="1"/>
            <a:r>
              <a:rPr lang="fr-FR" dirty="0"/>
              <a:t>notre société </a:t>
            </a:r>
            <a:r>
              <a:rPr lang="en-BE" dirty="0"/>
              <a:t>et l</a:t>
            </a:r>
            <a:r>
              <a:rPr lang="fr-FR" dirty="0"/>
              <a:t>a technologie </a:t>
            </a:r>
            <a:r>
              <a:rPr lang="en-BE" dirty="0" err="1"/>
              <a:t>ont</a:t>
            </a:r>
            <a:r>
              <a:rPr lang="fr-FR" dirty="0"/>
              <a:t> changé, cela requiert de nouvelles solutions</a:t>
            </a:r>
            <a:endParaRPr lang="en-BE" dirty="0"/>
          </a:p>
          <a:p>
            <a:pPr lvl="1"/>
            <a:endParaRPr lang="fr-FR" sz="400" dirty="0"/>
          </a:p>
          <a:p>
            <a:r>
              <a:rPr lang="en-BE" dirty="0"/>
              <a:t>n</a:t>
            </a:r>
            <a:r>
              <a:rPr lang="fr-FR" dirty="0" err="1"/>
              <a:t>ous</a:t>
            </a:r>
            <a:r>
              <a:rPr lang="fr-FR" dirty="0"/>
              <a:t> devons formuler des réponses</a:t>
            </a:r>
          </a:p>
          <a:p>
            <a:pPr lvl="1"/>
            <a:r>
              <a:rPr lang="fr-FR" dirty="0"/>
              <a:t>aux changements dans les concepts traditionnels avec lesquels travaille la sécurité sociale </a:t>
            </a:r>
            <a:r>
              <a:rPr lang="en-BE" dirty="0"/>
              <a:t>:</a:t>
            </a:r>
            <a:r>
              <a:rPr lang="fr-FR" dirty="0"/>
              <a:t> revenus, statut, temps de travail, formes familiales et ménages, être à charge, etc...</a:t>
            </a:r>
          </a:p>
          <a:p>
            <a:pPr lvl="1"/>
            <a:r>
              <a:rPr lang="fr-FR" dirty="0"/>
              <a:t>aux demandes de systèmes plus conviviaux et plus rapides</a:t>
            </a:r>
          </a:p>
          <a:p>
            <a:pPr lvl="1"/>
            <a:r>
              <a:rPr lang="fr-FR" dirty="0"/>
              <a:t>à la forte augmentation de la mobilité internationale des citoyens</a:t>
            </a:r>
          </a:p>
          <a:p>
            <a:pPr lvl="1"/>
            <a:r>
              <a:rPr lang="en-BE" dirty="0"/>
              <a:t>à la </a:t>
            </a:r>
            <a:r>
              <a:rPr lang="en-BE" dirty="0" err="1"/>
              <a:t>nécessité</a:t>
            </a:r>
            <a:r>
              <a:rPr lang="en-BE" dirty="0"/>
              <a:t> </a:t>
            </a:r>
            <a:r>
              <a:rPr lang="en-BE" dirty="0" err="1"/>
              <a:t>d’une</a:t>
            </a:r>
            <a:r>
              <a:rPr lang="en-BE" dirty="0"/>
              <a:t> inclusion </a:t>
            </a:r>
            <a:r>
              <a:rPr lang="en-BE" dirty="0" err="1"/>
              <a:t>digitale</a:t>
            </a:r>
            <a:endParaRPr lang="fr-FR" dirty="0"/>
          </a:p>
          <a:p>
            <a:pPr lvl="1"/>
            <a:r>
              <a:rPr lang="fr-FR" dirty="0"/>
              <a:t>à la rapide évolution technologique de ces dernières années</a:t>
            </a:r>
            <a:endParaRPr lang="nl-BE" dirty="0"/>
          </a:p>
        </p:txBody>
      </p:sp>
      <p:sp>
        <p:nvSpPr>
          <p:cNvPr id="4" name="Espace réservé du numéro de diapositive 3">
            <a:extLst>
              <a:ext uri="{FF2B5EF4-FFF2-40B4-BE49-F238E27FC236}">
                <a16:creationId xmlns:a16="http://schemas.microsoft.com/office/drawing/2014/main" id="{18D86AB2-BF20-43B7-BDE7-62FEB4471C50}"/>
              </a:ext>
            </a:extLst>
          </p:cNvPr>
          <p:cNvSpPr>
            <a:spLocks noGrp="1"/>
          </p:cNvSpPr>
          <p:nvPr>
            <p:ph type="sldNum" sz="quarter" idx="12"/>
          </p:nvPr>
        </p:nvSpPr>
        <p:spPr/>
        <p:txBody>
          <a:bodyPr/>
          <a:lstStyle/>
          <a:p>
            <a:fld id="{4ABFC991-18F6-485A-BE0B-9061B9D5CD41}" type="slidenum">
              <a:rPr lang="en-US" smtClean="0"/>
              <a:pPr/>
              <a:t>3</a:t>
            </a:fld>
            <a:endParaRPr lang="en-US" dirty="0"/>
          </a:p>
        </p:txBody>
      </p:sp>
    </p:spTree>
    <p:extLst>
      <p:ext uri="{BB962C8B-B14F-4D97-AF65-F5344CB8AC3E}">
        <p14:creationId xmlns:p14="http://schemas.microsoft.com/office/powerpoint/2010/main" val="3725082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nl-BE" dirty="0" err="1"/>
              <a:t>Registres</a:t>
            </a:r>
            <a:r>
              <a:rPr lang="nl-BE" dirty="0"/>
              <a:t> BCSS et </a:t>
            </a:r>
            <a:r>
              <a:rPr lang="nl-BE" dirty="0" err="1"/>
              <a:t>Registre</a:t>
            </a:r>
            <a:r>
              <a:rPr lang="nl-BE" dirty="0"/>
              <a:t> </a:t>
            </a:r>
            <a:r>
              <a:rPr lang="en-BE" dirty="0"/>
              <a:t>n</a:t>
            </a:r>
            <a:r>
              <a:rPr lang="nl-BE" dirty="0" err="1"/>
              <a:t>ational</a:t>
            </a:r>
            <a:r>
              <a:rPr lang="en-BE" dirty="0"/>
              <a:t> (RN)</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mise à disposition du nouveau type d’information (TI) TI128: mineur étranger non accompagné (MENA)</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gestion de la fusion des communes</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migration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OpenShift</a:t>
            </a:r>
            <a:endParaRPr lang="fr-FR"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migration des notifications du RN vers format XML</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registre des annulés (RAN) : analyse terminée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mise en place de nouvelles règles pour la gestion de la mise à jour des radiés</a:t>
            </a: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30</a:t>
            </a:fld>
            <a:endParaRPr lang="en-US" dirty="0"/>
          </a:p>
        </p:txBody>
      </p:sp>
    </p:spTree>
    <p:extLst>
      <p:ext uri="{BB962C8B-B14F-4D97-AF65-F5344CB8AC3E}">
        <p14:creationId xmlns:p14="http://schemas.microsoft.com/office/powerpoint/2010/main" val="1285146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3D279-3E1D-4AF9-A2FC-E58A8208E5CD}"/>
              </a:ext>
            </a:extLst>
          </p:cNvPr>
          <p:cNvSpPr>
            <a:spLocks noGrp="1"/>
          </p:cNvSpPr>
          <p:nvPr>
            <p:ph type="title"/>
          </p:nvPr>
        </p:nvSpPr>
        <p:spPr/>
        <p:txBody>
          <a:bodyPr/>
          <a:lstStyle/>
          <a:p>
            <a:r>
              <a:rPr lang="nl-BE" dirty="0" err="1"/>
              <a:t>Registres</a:t>
            </a:r>
            <a:r>
              <a:rPr lang="nl-BE" dirty="0"/>
              <a:t> BCSS et </a:t>
            </a:r>
            <a:r>
              <a:rPr lang="nl-BE" dirty="0" err="1"/>
              <a:t>Registre</a:t>
            </a:r>
            <a:r>
              <a:rPr lang="nl-BE" dirty="0"/>
              <a:t> </a:t>
            </a:r>
            <a:r>
              <a:rPr lang="en-BE" dirty="0"/>
              <a:t>n</a:t>
            </a:r>
            <a:r>
              <a:rPr lang="nl-BE" dirty="0" err="1"/>
              <a:t>ational</a:t>
            </a:r>
            <a:r>
              <a:rPr lang="en-BE" dirty="0"/>
              <a:t> (RN)</a:t>
            </a:r>
            <a:endParaRPr lang="nl-BE" dirty="0"/>
          </a:p>
        </p:txBody>
      </p:sp>
      <p:sp>
        <p:nvSpPr>
          <p:cNvPr id="3" name="Espace réservé du contenu 2">
            <a:extLst>
              <a:ext uri="{FF2B5EF4-FFF2-40B4-BE49-F238E27FC236}">
                <a16:creationId xmlns:a16="http://schemas.microsoft.com/office/drawing/2014/main" id="{3559DCFF-F897-4C5C-B859-B01939E7D590}"/>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implémentation de la notification de nouveaux TI (dont représentation et filiation)</a:t>
            </a:r>
          </a:p>
          <a:p>
            <a:pPr marL="236538" indent="-236538">
              <a:buFont typeface="Arial" panose="020B0604020202020204" pitchFamily="34" charset="0"/>
              <a:buChar char="•"/>
            </a:pP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eGov</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3.0 - ménage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implémentation du registre des annulés </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analyse et implémentation de nouveaux TI suivant les priorités 2026</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analyse et implémentation de différents services en REST dont Ins</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rPr>
              <a:t>c</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riptionService</a:t>
            </a:r>
            <a:endParaRPr lang="fr-FR" dirty="0">
              <a:solidFill>
                <a:srgbClr val="384653"/>
              </a:solidFill>
              <a:latin typeface="Calibri" panose="020F0502020204030204" pitchFamily="34" charset="0"/>
              <a:ea typeface="Calibri" panose="020F0502020204030204" pitchFamily="34" charset="0"/>
              <a:cs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D5C53764-5C5F-4C4D-AFD5-625472817A4E}"/>
              </a:ext>
            </a:extLst>
          </p:cNvPr>
          <p:cNvSpPr>
            <a:spLocks noGrp="1"/>
          </p:cNvSpPr>
          <p:nvPr>
            <p:ph type="sldNum" sz="quarter" idx="12"/>
          </p:nvPr>
        </p:nvSpPr>
        <p:spPr/>
        <p:txBody>
          <a:bodyPr/>
          <a:lstStyle/>
          <a:p>
            <a:fld id="{4ABFC991-18F6-485A-BE0B-9061B9D5CD41}" type="slidenum">
              <a:rPr lang="en-US" smtClean="0"/>
              <a:pPr/>
              <a:t>31</a:t>
            </a:fld>
            <a:endParaRPr lang="en-US" dirty="0"/>
          </a:p>
        </p:txBody>
      </p:sp>
    </p:spTree>
    <p:extLst>
      <p:ext uri="{BB962C8B-B14F-4D97-AF65-F5344CB8AC3E}">
        <p14:creationId xmlns:p14="http://schemas.microsoft.com/office/powerpoint/2010/main" val="2076515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BE" dirty="0" err="1">
                <a:solidFill>
                  <a:srgbClr val="0070C0"/>
                </a:solidFill>
              </a:rPr>
              <a:t>eBox</a:t>
            </a:r>
            <a:r>
              <a:rPr lang="en-BE" dirty="0">
                <a:solidFill>
                  <a:srgbClr val="0070C0"/>
                </a:solidFill>
              </a:rPr>
              <a:t> </a:t>
            </a:r>
            <a:r>
              <a:rPr lang="en-BE" dirty="0" err="1">
                <a:solidFill>
                  <a:srgbClr val="0070C0"/>
                </a:solidFill>
              </a:rPr>
              <a:t>citoyen</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r>
              <a:rPr lang="nl-NL" dirty="0">
                <a:latin typeface="+mn-lt"/>
              </a:rPr>
              <a:t>BCSS </a:t>
            </a:r>
            <a:r>
              <a:rPr lang="fr-FR" dirty="0">
                <a:latin typeface="+mn-lt"/>
              </a:rPr>
              <a:t>est Document Provider pour </a:t>
            </a:r>
            <a:r>
              <a:rPr lang="fr-FR" b="1" dirty="0">
                <a:latin typeface="+mn-lt"/>
              </a:rPr>
              <a:t>35 </a:t>
            </a:r>
            <a:r>
              <a:rPr lang="fr-FR" dirty="0">
                <a:latin typeface="+mn-lt"/>
              </a:rPr>
              <a:t>institutions (secteur sécurité sociale et santé)</a:t>
            </a:r>
            <a:endParaRPr lang="nl-NL" dirty="0">
              <a:latin typeface="+mn-lt"/>
            </a:endParaRPr>
          </a:p>
          <a:p>
            <a:r>
              <a:rPr lang="nl-NL" dirty="0">
                <a:latin typeface="+mn-lt"/>
              </a:rPr>
              <a:t>au 31/12/202</a:t>
            </a:r>
            <a:r>
              <a:rPr lang="en-BE" dirty="0"/>
              <a:t>5</a:t>
            </a:r>
            <a:endParaRPr lang="nl-NL" dirty="0">
              <a:latin typeface="+mn-lt"/>
            </a:endParaRPr>
          </a:p>
          <a:p>
            <a:pPr lvl="1"/>
            <a:r>
              <a:rPr lang="nl-NL" b="1" dirty="0"/>
              <a:t>2</a:t>
            </a:r>
            <a:r>
              <a:rPr lang="en-BE" b="1" dirty="0"/>
              <a:t>50</a:t>
            </a:r>
            <a:r>
              <a:rPr lang="nl-NL" b="1" dirty="0"/>
              <a:t>.</a:t>
            </a:r>
            <a:r>
              <a:rPr lang="en-BE" b="1" dirty="0"/>
              <a:t>246</a:t>
            </a:r>
            <a:r>
              <a:rPr lang="nl-NL" b="1" dirty="0"/>
              <a:t>.</a:t>
            </a:r>
            <a:r>
              <a:rPr lang="en-BE" b="1" dirty="0"/>
              <a:t>741</a:t>
            </a:r>
            <a:r>
              <a:rPr lang="nl-NL" b="1" dirty="0"/>
              <a:t> </a:t>
            </a:r>
            <a:r>
              <a:rPr lang="fr-FR" dirty="0"/>
              <a:t>documents publiés via la BCSS</a:t>
            </a:r>
            <a:endParaRPr lang="nl-NL" dirty="0"/>
          </a:p>
          <a:p>
            <a:pPr lvl="1"/>
            <a:r>
              <a:rPr lang="nl-NL" b="1" dirty="0"/>
              <a:t>6.</a:t>
            </a:r>
            <a:r>
              <a:rPr lang="en-BE" b="1" dirty="0"/>
              <a:t>860</a:t>
            </a:r>
            <a:r>
              <a:rPr lang="nl-NL" b="1" dirty="0"/>
              <a:t>.</a:t>
            </a:r>
            <a:r>
              <a:rPr lang="en-BE" b="1" dirty="0"/>
              <a:t>831</a:t>
            </a:r>
            <a:r>
              <a:rPr lang="nl-NL" b="1" dirty="0"/>
              <a:t> </a:t>
            </a:r>
            <a:r>
              <a:rPr lang="fr-FR" dirty="0"/>
              <a:t>consentements </a:t>
            </a:r>
            <a:r>
              <a:rPr lang="en-BE" dirty="0" err="1"/>
              <a:t>numériques</a:t>
            </a:r>
            <a:r>
              <a:rPr lang="fr-FR" dirty="0"/>
              <a:t> (</a:t>
            </a:r>
            <a:r>
              <a:rPr lang="fr-FR" dirty="0" err="1"/>
              <a:t>My</a:t>
            </a:r>
            <a:r>
              <a:rPr lang="fr-FR" dirty="0"/>
              <a:t> </a:t>
            </a:r>
            <a:r>
              <a:rPr lang="fr-FR" dirty="0" err="1"/>
              <a:t>eBox</a:t>
            </a:r>
            <a:r>
              <a:rPr lang="fr-FR" dirty="0"/>
              <a:t> + </a:t>
            </a:r>
            <a:r>
              <a:rPr lang="fr-FR" dirty="0" err="1"/>
              <a:t>Doccle</a:t>
            </a:r>
            <a:r>
              <a:rPr lang="fr-FR" dirty="0"/>
              <a:t> + </a:t>
            </a:r>
            <a:r>
              <a:rPr lang="fr-FR" dirty="0" err="1"/>
              <a:t>Mijn</a:t>
            </a:r>
            <a:r>
              <a:rPr lang="fr-FR" dirty="0"/>
              <a:t> </a:t>
            </a:r>
            <a:r>
              <a:rPr lang="fr-FR" dirty="0" err="1"/>
              <a:t>BurgerProfile</a:t>
            </a:r>
            <a:r>
              <a:rPr lang="fr-FR" dirty="0"/>
              <a:t> + KBC + </a:t>
            </a:r>
            <a:r>
              <a:rPr lang="fr-FR" dirty="0" err="1"/>
              <a:t>IRISbox</a:t>
            </a:r>
            <a:r>
              <a:rPr lang="fr-FR" dirty="0"/>
              <a:t> + </a:t>
            </a:r>
            <a:r>
              <a:rPr lang="fr-FR" dirty="0" err="1"/>
              <a:t>Trusto</a:t>
            </a:r>
            <a:r>
              <a:rPr lang="fr-FR" dirty="0"/>
              <a:t>)</a:t>
            </a:r>
            <a:endParaRPr lang="nl-NL" dirty="0"/>
          </a:p>
          <a:p>
            <a:pPr lvl="1"/>
            <a:r>
              <a:rPr lang="en-BE" b="1" dirty="0"/>
              <a:t>4</a:t>
            </a:r>
            <a:r>
              <a:rPr lang="nl-NL" b="1" dirty="0"/>
              <a:t>.</a:t>
            </a:r>
            <a:r>
              <a:rPr lang="en-BE" b="1" dirty="0"/>
              <a:t>260</a:t>
            </a:r>
            <a:r>
              <a:rPr lang="nl-NL" b="1" dirty="0"/>
              <a:t>.</a:t>
            </a:r>
            <a:r>
              <a:rPr lang="en-BE" b="1" dirty="0"/>
              <a:t>010</a:t>
            </a:r>
            <a:r>
              <a:rPr lang="nl-NL" b="1" dirty="0"/>
              <a:t> </a:t>
            </a:r>
            <a:r>
              <a:rPr lang="nl-NL" b="1" dirty="0" err="1"/>
              <a:t>activations</a:t>
            </a:r>
            <a:r>
              <a:rPr lang="nl-NL" b="1" dirty="0"/>
              <a:t> </a:t>
            </a:r>
            <a:r>
              <a:rPr lang="nl-NL" b="1" dirty="0" err="1"/>
              <a:t>uniques</a:t>
            </a:r>
            <a:r>
              <a:rPr lang="nl-NL" b="1" dirty="0"/>
              <a:t> </a:t>
            </a:r>
            <a:r>
              <a:rPr lang="nl-NL" dirty="0"/>
              <a:t>= </a:t>
            </a:r>
            <a:r>
              <a:rPr lang="en-BE" b="1" dirty="0"/>
              <a:t>44</a:t>
            </a:r>
            <a:r>
              <a:rPr lang="nl-NL" b="1" dirty="0"/>
              <a:t>,</a:t>
            </a:r>
            <a:r>
              <a:rPr lang="en-BE" b="1" dirty="0"/>
              <a:t>82</a:t>
            </a:r>
            <a:r>
              <a:rPr lang="nl-NL" b="1" dirty="0"/>
              <a:t> % de</a:t>
            </a:r>
            <a:r>
              <a:rPr lang="en-BE" b="1" dirty="0"/>
              <a:t>s</a:t>
            </a:r>
            <a:r>
              <a:rPr lang="nl-NL" b="1" dirty="0"/>
              <a:t> </a:t>
            </a:r>
            <a:r>
              <a:rPr lang="nl-NL" b="1" dirty="0" err="1"/>
              <a:t>belges</a:t>
            </a:r>
            <a:r>
              <a:rPr lang="nl-NL" b="1" dirty="0"/>
              <a:t> </a:t>
            </a:r>
            <a:r>
              <a:rPr lang="nl-NL" dirty="0"/>
              <a:t>de 18 </a:t>
            </a:r>
            <a:r>
              <a:rPr lang="nl-NL" dirty="0" err="1"/>
              <a:t>ans</a:t>
            </a:r>
            <a:r>
              <a:rPr lang="nl-NL" dirty="0"/>
              <a:t> et +</a:t>
            </a:r>
          </a:p>
          <a:p>
            <a:pPr marL="342900" lvl="0" indent="-342900">
              <a:buFont typeface="Arial" panose="020B0604020202020204" pitchFamily="34" charset="0"/>
              <a:buChar char="•"/>
              <a:tabLst>
                <a:tab pos="457200" algn="l"/>
              </a:tabLst>
            </a:pPr>
            <a:r>
              <a:rPr lang="fr-FR" dirty="0">
                <a:latin typeface="+mn-lt"/>
              </a:rPr>
              <a:t>implémentations suite aux adaptation</a:t>
            </a:r>
            <a:r>
              <a:rPr lang="en-BE" dirty="0">
                <a:latin typeface="+mn-lt"/>
              </a:rPr>
              <a:t>s</a:t>
            </a:r>
            <a:r>
              <a:rPr lang="fr-FR" dirty="0">
                <a:latin typeface="+mn-lt"/>
              </a:rPr>
              <a:t> de la loi </a:t>
            </a:r>
            <a:r>
              <a:rPr lang="fr-FR" dirty="0" err="1">
                <a:latin typeface="+mn-lt"/>
              </a:rPr>
              <a:t>eBox</a:t>
            </a:r>
            <a:r>
              <a:rPr lang="fr-FR" dirty="0">
                <a:latin typeface="+mn-lt"/>
              </a:rPr>
              <a:t> en 2023</a:t>
            </a:r>
            <a:endParaRPr lang="nl-BE" dirty="0">
              <a:latin typeface="+mn-lt"/>
            </a:endParaRPr>
          </a:p>
          <a:p>
            <a:pPr marL="742950" lvl="1" indent="-285750">
              <a:buFont typeface="Calibri" panose="020F0502020204030204" pitchFamily="34" charset="0"/>
              <a:buChar char="-"/>
              <a:tabLst>
                <a:tab pos="914400" algn="l"/>
              </a:tabLst>
            </a:pPr>
            <a:r>
              <a:rPr lang="fr-FR" dirty="0"/>
              <a:t>nouvelles fonctionnalités : bidirectionnalité, envois recommandés, notifications et possibilité temporaire de copies papier</a:t>
            </a:r>
            <a:endParaRPr lang="nl-BE" dirty="0"/>
          </a:p>
          <a:p>
            <a:pPr marL="742950" lvl="1" indent="-285750">
              <a:buFont typeface="Calibri" panose="020F0502020204030204" pitchFamily="34" charset="0"/>
              <a:buChar char="-"/>
              <a:tabLst>
                <a:tab pos="914400" algn="l"/>
              </a:tabLst>
            </a:pPr>
            <a:r>
              <a:rPr lang="en-BE" dirty="0"/>
              <a:t>le </a:t>
            </a:r>
            <a:r>
              <a:rPr lang="fr-FR" dirty="0"/>
              <a:t>citoyen peut demander à recevoir une copie papier des messages </a:t>
            </a:r>
            <a:r>
              <a:rPr lang="fr-FR" dirty="0" err="1"/>
              <a:t>eBox</a:t>
            </a:r>
            <a:r>
              <a:rPr lang="fr-FR" dirty="0"/>
              <a:t> pour maximum 1 an, renouvelable une fois</a:t>
            </a:r>
            <a:endParaRPr lang="nl-BE" dirty="0"/>
          </a:p>
          <a:p>
            <a:pPr marL="922950" lvl="2" indent="-285750">
              <a:tabLst>
                <a:tab pos="914400" algn="l"/>
              </a:tabLst>
            </a:pPr>
            <a:r>
              <a:rPr lang="fr-FR" dirty="0"/>
              <a:t>entrée en vigueur </a:t>
            </a:r>
            <a:r>
              <a:rPr lang="en-BE" dirty="0" err="1"/>
              <a:t>en</a:t>
            </a:r>
            <a:r>
              <a:rPr lang="en-BE" dirty="0"/>
              <a:t> 2026, </a:t>
            </a:r>
            <a:r>
              <a:rPr lang="en-BE" dirty="0" err="1"/>
              <a:t>selon</a:t>
            </a:r>
            <a:r>
              <a:rPr lang="en-BE" dirty="0"/>
              <a:t> </a:t>
            </a:r>
            <a:r>
              <a:rPr lang="fr-FR" dirty="0"/>
              <a:t>un projet d’arrêté royal</a:t>
            </a:r>
            <a:r>
              <a:rPr lang="en-BE" dirty="0"/>
              <a:t> </a:t>
            </a:r>
            <a:r>
              <a:rPr lang="en-BE" dirty="0" err="1"/>
              <a:t>en</a:t>
            </a:r>
            <a:r>
              <a:rPr lang="en-BE" dirty="0"/>
              <a:t> </a:t>
            </a:r>
            <a:r>
              <a:rPr lang="en-BE" dirty="0" err="1"/>
              <a:t>cours</a:t>
            </a:r>
            <a:r>
              <a:rPr lang="en-BE" dirty="0"/>
              <a:t> </a:t>
            </a:r>
            <a:r>
              <a:rPr lang="nl-BE" dirty="0"/>
              <a:t>de </a:t>
            </a:r>
            <a:r>
              <a:rPr lang="nl-BE" dirty="0" err="1"/>
              <a:t>remaniement</a:t>
            </a:r>
            <a:endParaRPr lang="nl-BE" dirty="0"/>
          </a:p>
          <a:p>
            <a:pPr marL="922950" lvl="2" indent="-285750">
              <a:tabLst>
                <a:tab pos="914400" algn="l"/>
              </a:tabLst>
            </a:pPr>
            <a:r>
              <a:rPr lang="fr-FR" dirty="0"/>
              <a:t>le Collège </a:t>
            </a:r>
            <a:r>
              <a:rPr lang="en-BE" dirty="0"/>
              <a:t>des IPSS a </a:t>
            </a:r>
            <a:r>
              <a:rPr lang="fr-FR" dirty="0" err="1"/>
              <a:t>demand</a:t>
            </a:r>
            <a:r>
              <a:rPr lang="en-BE" dirty="0"/>
              <a:t>é</a:t>
            </a:r>
            <a:r>
              <a:rPr lang="fr-FR" dirty="0"/>
              <a:t> la suppression de cette disposition ou sa non-entrée en vigueur</a:t>
            </a:r>
            <a:r>
              <a:rPr lang="en-BE" dirty="0"/>
              <a:t>, </a:t>
            </a:r>
            <a:r>
              <a:rPr lang="fr-FR" dirty="0"/>
              <a:t> </a:t>
            </a:r>
            <a:r>
              <a:rPr lang="en-BE" dirty="0" err="1"/>
              <a:t>invoquant</a:t>
            </a:r>
            <a:r>
              <a:rPr lang="en-BE" dirty="0"/>
              <a:t> </a:t>
            </a:r>
            <a:r>
              <a:rPr lang="fr-FR" dirty="0"/>
              <a:t>des coûts et développements techniques importants pour la BCSS et les expéditeurs et une plus-value limitée pour le citoyen</a:t>
            </a:r>
            <a:endParaRPr lang="nl-BE" dirty="0"/>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32</a:t>
            </a:fld>
            <a:endParaRPr lang="en-US" dirty="0"/>
          </a:p>
        </p:txBody>
      </p:sp>
    </p:spTree>
    <p:extLst>
      <p:ext uri="{BB962C8B-B14F-4D97-AF65-F5344CB8AC3E}">
        <p14:creationId xmlns:p14="http://schemas.microsoft.com/office/powerpoint/2010/main" val="1553575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BE" dirty="0"/>
              <a:t>Carte isi</a:t>
            </a:r>
            <a:r>
              <a:rPr lang="en-BE" baseline="30000" dirty="0"/>
              <a:t>+</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au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total</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3.086.289</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cartes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isi+ ont été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produites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dont 152.595 en 2025 </a:t>
            </a:r>
          </a:p>
          <a:p>
            <a:pPr marL="236538" indent="-236538">
              <a:buFont typeface="Arial" panose="020B0604020202020204" pitchFamily="34" charset="0"/>
              <a:buChar char="•"/>
            </a:pP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1.557.788</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cartes actives </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(au 01/01/26) </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mise en production du  service pour l’émission de cartes isi+ digitales par les OA</a:t>
            </a:r>
          </a:p>
          <a:p>
            <a:pPr marL="504825" lvl="1" indent="-285750">
              <a:buFont typeface="Montserrat" panose="00000500000000000000" pitchFamily="2" charset="0"/>
              <a:buChar char="-"/>
            </a:pP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81.816</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cartes digitales </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émises depuis juin (pour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13.304</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384653"/>
                </a:solidFill>
                <a:latin typeface="Calibri" panose="020F0502020204030204" pitchFamily="34" charset="0"/>
                <a:ea typeface="Calibri" panose="020F0502020204030204" pitchFamily="34" charset="0"/>
                <a:cs typeface="Calibri" panose="020F0502020204030204" pitchFamily="34" charset="0"/>
              </a:rPr>
              <a:t>cartes physiques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504825" lvl="1" indent="-285750">
              <a:buFont typeface="Montserrat" panose="00000500000000000000" pitchFamily="2"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mise en production en mai du service REST permettant aux OA la consultation  des cartes isi+ dans la DB des cartes et l’affichage d’une version digitale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toutes les cartes isi+ physiques actives restent valables et sont systématiquement disponibles en version digitale</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33</a:t>
            </a:fld>
            <a:endParaRPr lang="en-US" dirty="0"/>
          </a:p>
        </p:txBody>
      </p:sp>
    </p:spTree>
    <p:extLst>
      <p:ext uri="{BB962C8B-B14F-4D97-AF65-F5344CB8AC3E}">
        <p14:creationId xmlns:p14="http://schemas.microsoft.com/office/powerpoint/2010/main" val="2891876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BE" dirty="0"/>
              <a:t>Carte isi</a:t>
            </a:r>
            <a:r>
              <a:rPr lang="en-BE" baseline="30000" dirty="0"/>
              <a:t>+</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le contrat pour la production des cartes physiques arrive à échéance en avril 2026</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plus aucune carte physique ne sera délivrée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préparation de la fonctionnalité « partage de la carte isi+ »  (avec la famille, l’école, …)</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34</a:t>
            </a:fld>
            <a:endParaRPr lang="en-US" dirty="0"/>
          </a:p>
        </p:txBody>
      </p:sp>
    </p:spTree>
    <p:extLst>
      <p:ext uri="{BB962C8B-B14F-4D97-AF65-F5344CB8AC3E}">
        <p14:creationId xmlns:p14="http://schemas.microsoft.com/office/powerpoint/2010/main" val="3070096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8324DAA-D10B-488C-9382-5568AEEC2B6D}"/>
              </a:ext>
            </a:extLst>
          </p:cNvPr>
          <p:cNvSpPr>
            <a:spLocks noGrp="1"/>
          </p:cNvSpPr>
          <p:nvPr>
            <p:ph type="sldNum" sz="quarter" idx="12"/>
          </p:nvPr>
        </p:nvSpPr>
        <p:spPr/>
        <p:txBody>
          <a:bodyPr/>
          <a:lstStyle/>
          <a:p>
            <a:fld id="{4ABFC991-18F6-485A-BE0B-9061B9D5CD41}" type="slidenum">
              <a:rPr lang="en-US" smtClean="0"/>
              <a:pPr/>
              <a:t>35</a:t>
            </a:fld>
            <a:endParaRPr lang="en-US" dirty="0"/>
          </a:p>
        </p:txBody>
      </p:sp>
      <p:pic>
        <p:nvPicPr>
          <p:cNvPr id="5" name="Tijdelijke aanduiding voor inhoud 7">
            <a:extLst>
              <a:ext uri="{FF2B5EF4-FFF2-40B4-BE49-F238E27FC236}">
                <a16:creationId xmlns:a16="http://schemas.microsoft.com/office/drawing/2014/main" id="{C14B59B9-F2B6-4425-A6B0-BAEA8E410945}"/>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238" b="89972" l="8824" r="89994">
                        <a14:foregroundMark x1="8824" y1="37525" x2="9036" y2="36110"/>
                        <a14:foregroundMark x1="50000" y1="9503" x2="59430" y2="10069"/>
                        <a14:foregroundMark x1="59430" y1="10069" x2="56004" y2="7521"/>
                        <a14:foregroundMark x1="56004" y1="8370" x2="58793" y2="7238"/>
                        <a14:foregroundMark x1="58793" y1="7238" x2="57065" y2="7521"/>
                      </a14:backgroundRemoval>
                    </a14:imgEffect>
                  </a14:imgLayer>
                </a14:imgProps>
              </a:ext>
              <a:ext uri="{28A0092B-C50C-407E-A947-70E740481C1C}">
                <a14:useLocalDpi xmlns:a14="http://schemas.microsoft.com/office/drawing/2010/main" val="0"/>
              </a:ext>
            </a:extLst>
          </a:blip>
          <a:stretch>
            <a:fillRect/>
          </a:stretch>
        </p:blipFill>
        <p:spPr>
          <a:xfrm>
            <a:off x="289560" y="1371501"/>
            <a:ext cx="5492900" cy="4114998"/>
          </a:xfrm>
          <a:prstGeom prst="rect">
            <a:avLst/>
          </a:prstGeom>
        </p:spPr>
      </p:pic>
      <p:pic>
        <p:nvPicPr>
          <p:cNvPr id="8" name="Picture 3">
            <a:extLst>
              <a:ext uri="{FF2B5EF4-FFF2-40B4-BE49-F238E27FC236}">
                <a16:creationId xmlns:a16="http://schemas.microsoft.com/office/drawing/2014/main" id="{FCB7CA8C-A04C-441D-B989-88AEC4273B2B}"/>
              </a:ext>
            </a:extLst>
          </p:cNvPr>
          <p:cNvPicPr>
            <a:picLocks noChangeAspect="1"/>
          </p:cNvPicPr>
          <p:nvPr/>
        </p:nvPicPr>
        <p:blipFill>
          <a:blip r:embed="rId4"/>
          <a:stretch>
            <a:fillRect/>
          </a:stretch>
        </p:blipFill>
        <p:spPr>
          <a:xfrm>
            <a:off x="753046" y="1371501"/>
            <a:ext cx="10685908" cy="4343499"/>
          </a:xfrm>
          <a:prstGeom prst="rect">
            <a:avLst/>
          </a:prstGeom>
        </p:spPr>
      </p:pic>
    </p:spTree>
    <p:extLst>
      <p:ext uri="{BB962C8B-B14F-4D97-AF65-F5344CB8AC3E}">
        <p14:creationId xmlns:p14="http://schemas.microsoft.com/office/powerpoint/2010/main" val="103238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1C1A3-E9B2-4C79-888C-D1003447109B}"/>
              </a:ext>
            </a:extLst>
          </p:cNvPr>
          <p:cNvSpPr>
            <a:spLocks noGrp="1"/>
          </p:cNvSpPr>
          <p:nvPr>
            <p:ph type="title"/>
          </p:nvPr>
        </p:nvSpPr>
        <p:spPr/>
        <p:txBody>
          <a:bodyPr/>
          <a:lstStyle/>
          <a:p>
            <a:r>
              <a:rPr lang="en-US" dirty="0"/>
              <a:t>C</a:t>
            </a:r>
            <a:r>
              <a:rPr lang="en-BE" dirty="0" err="1"/>
              <a:t>artes</a:t>
            </a:r>
            <a:r>
              <a:rPr lang="en-BE" dirty="0"/>
              <a:t> isi</a:t>
            </a:r>
            <a:r>
              <a:rPr lang="en-BE" baseline="30000" dirty="0"/>
              <a:t>+</a:t>
            </a:r>
            <a:r>
              <a:rPr lang="en-BE" dirty="0"/>
              <a:t> </a:t>
            </a:r>
            <a:r>
              <a:rPr lang="en-BE" dirty="0" err="1"/>
              <a:t>digitales</a:t>
            </a:r>
            <a:endParaRPr lang="nl-BE" dirty="0"/>
          </a:p>
        </p:txBody>
      </p:sp>
      <p:sp>
        <p:nvSpPr>
          <p:cNvPr id="3" name="Espace réservé du contenu 2">
            <a:extLst>
              <a:ext uri="{FF2B5EF4-FFF2-40B4-BE49-F238E27FC236}">
                <a16:creationId xmlns:a16="http://schemas.microsoft.com/office/drawing/2014/main" id="{2EE36913-BAE3-4324-83FC-88E27B1A986E}"/>
              </a:ext>
            </a:extLst>
          </p:cNvPr>
          <p:cNvSpPr>
            <a:spLocks noGrp="1"/>
          </p:cNvSpPr>
          <p:nvPr>
            <p:ph idx="1"/>
          </p:nvPr>
        </p:nvSpPr>
        <p:spPr/>
        <p:txBody>
          <a:bodyPr/>
          <a:lstStyle/>
          <a:p>
            <a:r>
              <a:rPr lang="en-BE" dirty="0"/>
              <a:t>t</a:t>
            </a:r>
            <a:r>
              <a:rPr lang="nl-BE" dirty="0" err="1"/>
              <a:t>éléchargements</a:t>
            </a:r>
            <a:r>
              <a:rPr lang="en-BE" dirty="0"/>
              <a:t> </a:t>
            </a:r>
            <a:r>
              <a:rPr lang="en-BE" b="1" dirty="0"/>
              <a:t>via </a:t>
            </a:r>
            <a:r>
              <a:rPr lang="fr-FR" b="1" dirty="0"/>
              <a:t>MyGov.be </a:t>
            </a:r>
            <a:endParaRPr lang="en-BE" b="1" dirty="0"/>
          </a:p>
          <a:p>
            <a:pPr lvl="1"/>
            <a:r>
              <a:rPr lang="en-BE" sz="2000" dirty="0" err="1"/>
              <a:t>toutes</a:t>
            </a:r>
            <a:r>
              <a:rPr lang="en-BE" sz="2000" dirty="0"/>
              <a:t> les </a:t>
            </a:r>
            <a:r>
              <a:rPr lang="fr-FR" sz="2000" dirty="0"/>
              <a:t>carte</a:t>
            </a:r>
            <a:r>
              <a:rPr lang="en-BE" sz="2000" dirty="0"/>
              <a:t>s</a:t>
            </a:r>
            <a:r>
              <a:rPr lang="fr-FR" sz="2000" dirty="0"/>
              <a:t> isi+ digitale</a:t>
            </a:r>
            <a:r>
              <a:rPr lang="en-BE" sz="2000" dirty="0"/>
              <a:t>s</a:t>
            </a:r>
            <a:r>
              <a:rPr lang="fr-FR" sz="2000" dirty="0"/>
              <a:t> </a:t>
            </a:r>
            <a:r>
              <a:rPr lang="en-BE" sz="2000" dirty="0" err="1"/>
              <a:t>sont</a:t>
            </a:r>
            <a:r>
              <a:rPr lang="en-BE" sz="2000" dirty="0"/>
              <a:t> </a:t>
            </a:r>
            <a:r>
              <a:rPr lang="fr-FR" sz="2000" dirty="0"/>
              <a:t>disponible</a:t>
            </a:r>
            <a:r>
              <a:rPr lang="en-BE" sz="2000" dirty="0"/>
              <a:t>s</a:t>
            </a:r>
            <a:r>
              <a:rPr lang="fr-FR" sz="2000" dirty="0"/>
              <a:t> pour les 2 parents</a:t>
            </a:r>
            <a:r>
              <a:rPr lang="en-BE" sz="2000" dirty="0"/>
              <a:t> </a:t>
            </a:r>
          </a:p>
          <a:p>
            <a:pPr lvl="1"/>
            <a:r>
              <a:rPr lang="fr-FR" sz="2000" b="1" dirty="0"/>
              <a:t>42.599 cartes ont été téléchargées</a:t>
            </a:r>
            <a:r>
              <a:rPr lang="en-BE" sz="2000" b="1" dirty="0"/>
              <a:t> </a:t>
            </a:r>
            <a:r>
              <a:rPr lang="fr-FR" sz="2000" b="1" dirty="0"/>
              <a:t>en 2025</a:t>
            </a:r>
            <a:endParaRPr lang="en-BE" sz="2000" b="1" dirty="0"/>
          </a:p>
          <a:p>
            <a:pPr lvl="1"/>
            <a:endParaRPr lang="en-BE" sz="2000" b="1" dirty="0"/>
          </a:p>
          <a:p>
            <a:r>
              <a:rPr lang="en-BE" dirty="0"/>
              <a:t>t</a:t>
            </a:r>
            <a:r>
              <a:rPr lang="nl-BE" dirty="0" err="1"/>
              <a:t>éléchargements</a:t>
            </a:r>
            <a:r>
              <a:rPr lang="en-BE" dirty="0"/>
              <a:t> </a:t>
            </a:r>
            <a:r>
              <a:rPr lang="en-BE" b="1" dirty="0"/>
              <a:t>via </a:t>
            </a:r>
            <a:r>
              <a:rPr lang="fr-FR" b="1" dirty="0"/>
              <a:t>les applications mobiles et web des OA </a:t>
            </a:r>
            <a:endParaRPr lang="en-BE" b="1" dirty="0"/>
          </a:p>
          <a:p>
            <a:pPr lvl="1"/>
            <a:r>
              <a:rPr lang="fr-FR" sz="2000" dirty="0"/>
              <a:t>les cartes isi+ digitales sont disponibles pour les </a:t>
            </a:r>
            <a:r>
              <a:rPr lang="en-BE" sz="2000" dirty="0" err="1"/>
              <a:t>titulaires</a:t>
            </a:r>
            <a:endParaRPr lang="en-BE" sz="2000" dirty="0"/>
          </a:p>
          <a:p>
            <a:pPr lvl="1"/>
            <a:r>
              <a:rPr lang="fr-FR" sz="2000" b="1" dirty="0"/>
              <a:t>19.645 cartes ont été téléchargées depuis mai 2025</a:t>
            </a:r>
            <a:endParaRPr lang="nl-BE" sz="2000" b="1" dirty="0"/>
          </a:p>
        </p:txBody>
      </p:sp>
      <p:sp>
        <p:nvSpPr>
          <p:cNvPr id="4" name="Espace réservé du numéro de diapositive 3">
            <a:extLst>
              <a:ext uri="{FF2B5EF4-FFF2-40B4-BE49-F238E27FC236}">
                <a16:creationId xmlns:a16="http://schemas.microsoft.com/office/drawing/2014/main" id="{4C86C9F2-EEE6-4A64-9981-1BF87B738361}"/>
              </a:ext>
            </a:extLst>
          </p:cNvPr>
          <p:cNvSpPr>
            <a:spLocks noGrp="1"/>
          </p:cNvSpPr>
          <p:nvPr>
            <p:ph type="sldNum" sz="quarter" idx="12"/>
          </p:nvPr>
        </p:nvSpPr>
        <p:spPr/>
        <p:txBody>
          <a:bodyPr/>
          <a:lstStyle/>
          <a:p>
            <a:fld id="{4ABFC991-18F6-485A-BE0B-9061B9D5CD41}" type="slidenum">
              <a:rPr lang="en-US" smtClean="0"/>
              <a:pPr/>
              <a:t>36</a:t>
            </a:fld>
            <a:endParaRPr lang="en-US" dirty="0"/>
          </a:p>
        </p:txBody>
      </p:sp>
    </p:spTree>
    <p:extLst>
      <p:ext uri="{BB962C8B-B14F-4D97-AF65-F5344CB8AC3E}">
        <p14:creationId xmlns:p14="http://schemas.microsoft.com/office/powerpoint/2010/main" val="3251616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568DBAF-7B85-4358-BDF3-02C8574ADC3D}"/>
              </a:ext>
            </a:extLst>
          </p:cNvPr>
          <p:cNvSpPr>
            <a:spLocks noGrp="1"/>
          </p:cNvSpPr>
          <p:nvPr>
            <p:ph type="title"/>
          </p:nvPr>
        </p:nvSpPr>
        <p:spPr/>
        <p:txBody>
          <a:bodyPr/>
          <a:lstStyle/>
          <a:p>
            <a:r>
              <a:rPr lang="fr-BE" altLang="en-US" sz="3600" dirty="0">
                <a:solidFill>
                  <a:srgbClr val="0070C0"/>
                </a:solidFill>
              </a:rPr>
              <a:t>Statuts sociaux harmonisés (SSH) </a:t>
            </a:r>
            <a:r>
              <a:rPr lang="en-BE" altLang="en-US" sz="3600" dirty="0">
                <a:solidFill>
                  <a:srgbClr val="0070C0"/>
                </a:solidFill>
              </a:rPr>
              <a:t>-</a:t>
            </a:r>
            <a:r>
              <a:rPr lang="fr-BE" altLang="en-US" sz="3600" dirty="0">
                <a:solidFill>
                  <a:srgbClr val="0070C0"/>
                </a:solidFill>
              </a:rPr>
              <a:t> cadre</a:t>
            </a:r>
            <a:endParaRPr lang="nl-BE" dirty="0"/>
          </a:p>
        </p:txBody>
      </p:sp>
      <p:sp>
        <p:nvSpPr>
          <p:cNvPr id="6" name="Espace réservé du contenu 5">
            <a:extLst>
              <a:ext uri="{FF2B5EF4-FFF2-40B4-BE49-F238E27FC236}">
                <a16:creationId xmlns:a16="http://schemas.microsoft.com/office/drawing/2014/main" id="{7BBABE6D-CE89-42D4-A99C-8C8BCB87DD73}"/>
              </a:ext>
            </a:extLst>
          </p:cNvPr>
          <p:cNvSpPr>
            <a:spLocks noGrp="1"/>
          </p:cNvSpPr>
          <p:nvPr>
            <p:ph idx="1"/>
          </p:nvPr>
        </p:nvSpPr>
        <p:spPr/>
        <p:txBody>
          <a:bodyPr/>
          <a:lstStyle/>
          <a:p>
            <a:r>
              <a:rPr lang="fr-FR" dirty="0"/>
              <a:t>octroi automatique de droits supplémentaires via</a:t>
            </a:r>
          </a:p>
          <a:p>
            <a:pPr lvl="1"/>
            <a:r>
              <a:rPr lang="fr-FR" dirty="0"/>
              <a:t>la consultation batch de la banque de données SSH alimentée trimestriellement par 11 sources authentiques: SPP IS, DGPH, mutualités, SFP, VSB, </a:t>
            </a:r>
            <a:r>
              <a:rPr lang="fr-FR" dirty="0" err="1"/>
              <a:t>Opgroeien</a:t>
            </a:r>
            <a:r>
              <a:rPr lang="fr-FR" dirty="0"/>
              <a:t>, </a:t>
            </a:r>
            <a:r>
              <a:rPr lang="fr-FR" dirty="0" err="1"/>
              <a:t>AViQ</a:t>
            </a:r>
            <a:r>
              <a:rPr lang="fr-FR" dirty="0"/>
              <a:t>, OAW, </a:t>
            </a:r>
            <a:r>
              <a:rPr lang="fr-FR" dirty="0" err="1"/>
              <a:t>IrisCare</a:t>
            </a:r>
            <a:r>
              <a:rPr lang="fr-FR" dirty="0"/>
              <a:t>, DSL et MDG</a:t>
            </a:r>
          </a:p>
          <a:p>
            <a:pPr lvl="1"/>
            <a:r>
              <a:rPr lang="fr-FR" dirty="0"/>
              <a:t>la consultation en ligne des mêmes 11 sources authentiques </a:t>
            </a:r>
          </a:p>
          <a:p>
            <a:r>
              <a:rPr lang="fr-FR" dirty="0"/>
              <a:t>possibilité pour les instances d’octroi de vérifier si une personne satisfait à un ensemble de critères fixés dans la délibération du CSI</a:t>
            </a:r>
          </a:p>
          <a:p>
            <a:r>
              <a:rPr lang="fr-FR" dirty="0"/>
              <a:t>quelques exemples connus</a:t>
            </a:r>
          </a:p>
          <a:p>
            <a:pPr lvl="1"/>
            <a:r>
              <a:rPr lang="fr-FR" dirty="0"/>
              <a:t>tarif social Gaz et Electricité</a:t>
            </a:r>
          </a:p>
          <a:p>
            <a:pPr lvl="1"/>
            <a:r>
              <a:rPr lang="fr-FR" dirty="0"/>
              <a:t>tarif préférentiel STIB, SNCB, TEC</a:t>
            </a:r>
          </a:p>
          <a:p>
            <a:pPr lvl="1"/>
            <a:r>
              <a:rPr lang="fr-FR" dirty="0"/>
              <a:t>exonération de la taxe de circulation</a:t>
            </a:r>
          </a:p>
          <a:p>
            <a:pPr lvl="1"/>
            <a:r>
              <a:rPr lang="fr-FR" dirty="0"/>
              <a:t>…</a:t>
            </a:r>
          </a:p>
          <a:p>
            <a:endParaRPr lang="nl-BE" dirty="0"/>
          </a:p>
        </p:txBody>
      </p:sp>
      <p:sp>
        <p:nvSpPr>
          <p:cNvPr id="4" name="Espace réservé du numéro de diapositive 3">
            <a:extLst>
              <a:ext uri="{FF2B5EF4-FFF2-40B4-BE49-F238E27FC236}">
                <a16:creationId xmlns:a16="http://schemas.microsoft.com/office/drawing/2014/main" id="{EA9C97F4-5B17-479E-AABC-6E7B033C2E15}"/>
              </a:ext>
            </a:extLst>
          </p:cNvPr>
          <p:cNvSpPr>
            <a:spLocks noGrp="1"/>
          </p:cNvSpPr>
          <p:nvPr>
            <p:ph type="sldNum" sz="quarter" idx="12"/>
          </p:nvPr>
        </p:nvSpPr>
        <p:spPr/>
        <p:txBody>
          <a:bodyPr/>
          <a:lstStyle/>
          <a:p>
            <a:fld id="{4ABFC991-18F6-485A-BE0B-9061B9D5CD41}" type="slidenum">
              <a:rPr lang="en-US" smtClean="0"/>
              <a:pPr/>
              <a:t>37</a:t>
            </a:fld>
            <a:endParaRPr lang="en-US" dirty="0"/>
          </a:p>
        </p:txBody>
      </p:sp>
    </p:spTree>
    <p:extLst>
      <p:ext uri="{BB962C8B-B14F-4D97-AF65-F5344CB8AC3E}">
        <p14:creationId xmlns:p14="http://schemas.microsoft.com/office/powerpoint/2010/main" val="4092186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US" dirty="0">
                <a:solidFill>
                  <a:srgbClr val="0070C0"/>
                </a:solidFill>
              </a:rPr>
              <a:t>SSH - </a:t>
            </a:r>
            <a:r>
              <a:rPr lang="en-US" dirty="0" err="1">
                <a:solidFill>
                  <a:srgbClr val="0070C0"/>
                </a:solidFill>
              </a:rPr>
              <a:t>utilisation</a:t>
            </a:r>
            <a:r>
              <a:rPr lang="en-US" dirty="0">
                <a:solidFill>
                  <a:srgbClr val="0070C0"/>
                </a:solidFill>
              </a:rPr>
              <a:t> DB / consultation online</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nouveaux cas d’utilisation </a:t>
            </a:r>
          </a:p>
          <a:p>
            <a:pPr marL="504825" lvl="1" indent="-285750">
              <a:buFont typeface="Montserrat" panose="00000500000000000000" pitchFamily="2" charset="0"/>
              <a:buChar char="-"/>
            </a:pP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réduction de droit d’inscription (</a:t>
            </a:r>
            <a:r>
              <a:rPr lang="fr-FR" sz="2000" dirty="0" err="1">
                <a:solidFill>
                  <a:srgbClr val="384653"/>
                </a:solidFill>
                <a:latin typeface="Calibri" panose="020F0502020204030204" pitchFamily="34" charset="0"/>
                <a:ea typeface="Calibri" panose="020F0502020204030204" pitchFamily="34" charset="0"/>
                <a:cs typeface="Calibri" panose="020F0502020204030204" pitchFamily="34" charset="0"/>
              </a:rPr>
              <a:t>Agentschap</a:t>
            </a: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sz="2000" dirty="0" err="1">
                <a:solidFill>
                  <a:srgbClr val="384653"/>
                </a:solidFill>
                <a:latin typeface="Calibri" panose="020F0502020204030204" pitchFamily="34" charset="0"/>
                <a:ea typeface="Calibri" panose="020F0502020204030204" pitchFamily="34" charset="0"/>
                <a:cs typeface="Calibri" panose="020F0502020204030204" pitchFamily="34" charset="0"/>
              </a:rPr>
              <a:t>Onderwijs</a:t>
            </a: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504825" lvl="1" indent="-285750">
              <a:buFont typeface="Montserrat" panose="00000500000000000000" pitchFamily="2" charset="0"/>
              <a:buChar char="-"/>
            </a:pP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demande online du </a:t>
            </a:r>
            <a:r>
              <a:rPr lang="fr-FR" sz="2000" dirty="0" err="1">
                <a:solidFill>
                  <a:srgbClr val="384653"/>
                </a:solidFill>
                <a:latin typeface="Calibri" panose="020F0502020204030204" pitchFamily="34" charset="0"/>
                <a:ea typeface="Calibri" panose="020F0502020204030204" pitchFamily="34" charset="0"/>
                <a:cs typeface="Calibri" panose="020F0502020204030204" pitchFamily="34" charset="0"/>
              </a:rPr>
              <a:t>Uitpas</a:t>
            </a: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sz="2000" dirty="0" err="1">
                <a:solidFill>
                  <a:srgbClr val="384653"/>
                </a:solidFill>
                <a:latin typeface="Calibri" panose="020F0502020204030204" pitchFamily="34" charset="0"/>
                <a:ea typeface="Calibri" panose="020F0502020204030204" pitchFamily="34" charset="0"/>
                <a:cs typeface="Calibri" panose="020F0502020204030204" pitchFamily="34" charset="0"/>
              </a:rPr>
              <a:t>aan</a:t>
            </a: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sz="2000" dirty="0" err="1">
                <a:solidFill>
                  <a:srgbClr val="384653"/>
                </a:solidFill>
                <a:latin typeface="Calibri" panose="020F0502020204030204" pitchFamily="34" charset="0"/>
                <a:ea typeface="Calibri" panose="020F0502020204030204" pitchFamily="34" charset="0"/>
                <a:cs typeface="Calibri" panose="020F0502020204030204" pitchFamily="34" charset="0"/>
              </a:rPr>
              <a:t>Kansentarief</a:t>
            </a: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fr-FR" sz="2000" dirty="0" err="1">
                <a:solidFill>
                  <a:srgbClr val="384653"/>
                </a:solidFill>
                <a:latin typeface="Calibri" panose="020F0502020204030204" pitchFamily="34" charset="0"/>
                <a:ea typeface="Calibri" panose="020F0502020204030204" pitchFamily="34" charset="0"/>
                <a:cs typeface="Calibri" panose="020F0502020204030204" pitchFamily="34" charset="0"/>
              </a:rPr>
              <a:t>Publiq</a:t>
            </a: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504825" lvl="1" indent="-285750">
              <a:buFont typeface="Montserrat" panose="00000500000000000000" pitchFamily="2" charset="0"/>
              <a:buChar char="-"/>
            </a:pP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nouvelles communes (Kappelen, </a:t>
            </a:r>
            <a:r>
              <a:rPr lang="fr-FR" sz="2000" dirty="0" err="1">
                <a:solidFill>
                  <a:srgbClr val="384653"/>
                </a:solidFill>
                <a:latin typeface="Calibri" panose="020F0502020204030204" pitchFamily="34" charset="0"/>
                <a:ea typeface="Calibri" panose="020F0502020204030204" pitchFamily="34" charset="0"/>
                <a:cs typeface="Calibri" panose="020F0502020204030204" pitchFamily="34" charset="0"/>
              </a:rPr>
              <a:t>Marchin</a:t>
            </a: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504825" lvl="1" indent="-285750">
              <a:buFont typeface="Montserrat" panose="00000500000000000000" pitchFamily="2" charset="0"/>
              <a:buChar char="-"/>
            </a:pP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statuts sociaux : ajout des pourcentages précis d‘invalidité (victimes de guerre et d‘actes de terrorisme)</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38</a:t>
            </a:fld>
            <a:endParaRPr lang="en-US" dirty="0"/>
          </a:p>
        </p:txBody>
      </p:sp>
    </p:spTree>
    <p:extLst>
      <p:ext uri="{BB962C8B-B14F-4D97-AF65-F5344CB8AC3E}">
        <p14:creationId xmlns:p14="http://schemas.microsoft.com/office/powerpoint/2010/main" val="2560821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US" dirty="0">
                <a:solidFill>
                  <a:srgbClr val="0070C0"/>
                </a:solidFill>
              </a:rPr>
              <a:t>SSH - </a:t>
            </a:r>
            <a:r>
              <a:rPr lang="en-US" dirty="0" err="1">
                <a:solidFill>
                  <a:srgbClr val="0070C0"/>
                </a:solidFill>
              </a:rPr>
              <a:t>utilisation</a:t>
            </a:r>
            <a:r>
              <a:rPr lang="en-US" dirty="0">
                <a:solidFill>
                  <a:srgbClr val="0070C0"/>
                </a:solidFill>
              </a:rPr>
              <a:t> DB / consultation online</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nouveaux cas d’utilisation </a:t>
            </a:r>
          </a:p>
          <a:p>
            <a:pPr marL="504825" lvl="1" indent="-285750">
              <a:buFont typeface="Montserrat" panose="00000500000000000000" pitchFamily="2" charset="0"/>
              <a:buChar char="-"/>
            </a:pP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réduction d’impôt pour les frais de garde d’enfants avec un handicap lourd jusqu’à 21 ans (SPF Finances) </a:t>
            </a:r>
          </a:p>
          <a:p>
            <a:pPr marL="504825" lvl="1" indent="-285750">
              <a:buFont typeface="Montserrat" panose="00000500000000000000" pitchFamily="2" charset="0"/>
              <a:buChar char="-"/>
            </a:pP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réduction de précompte immobilier (</a:t>
            </a:r>
            <a:r>
              <a:rPr lang="fr-FR" sz="2000" dirty="0" err="1">
                <a:solidFill>
                  <a:srgbClr val="384653"/>
                </a:solidFill>
                <a:latin typeface="Calibri" panose="020F0502020204030204" pitchFamily="34" charset="0"/>
                <a:ea typeface="Calibri" panose="020F0502020204030204" pitchFamily="34" charset="0"/>
                <a:cs typeface="Calibri" panose="020F0502020204030204" pitchFamily="34" charset="0"/>
              </a:rPr>
              <a:t>Vlabel</a:t>
            </a: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 </a:t>
            </a:r>
          </a:p>
          <a:p>
            <a:pPr marL="504825" lvl="1" indent="-285750">
              <a:buFont typeface="Montserrat" panose="00000500000000000000" pitchFamily="2" charset="0"/>
              <a:buChar char="-"/>
            </a:pP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prolongation automatique de la réduction du précompte immobilier (SPW-Fiscalité)</a:t>
            </a:r>
          </a:p>
          <a:p>
            <a:pPr marL="504825" lvl="1" indent="-285750">
              <a:buFont typeface="Montserrat" panose="00000500000000000000" pitchFamily="2" charset="0"/>
              <a:buChar char="-"/>
            </a:pPr>
            <a:r>
              <a:rPr lang="fr-FR" sz="2000" dirty="0">
                <a:solidFill>
                  <a:srgbClr val="384653"/>
                </a:solidFill>
                <a:latin typeface="Calibri" panose="020F0502020204030204" pitchFamily="34" charset="0"/>
                <a:ea typeface="Calibri" panose="020F0502020204030204" pitchFamily="34" charset="0"/>
                <a:cs typeface="Calibri" panose="020F0502020204030204" pitchFamily="34" charset="0"/>
              </a:rPr>
              <a:t>…</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statuts sociaux : ajout du statut invalidité (CIN/INAMI)</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39</a:t>
            </a:fld>
            <a:endParaRPr lang="en-US" dirty="0"/>
          </a:p>
        </p:txBody>
      </p:sp>
    </p:spTree>
    <p:extLst>
      <p:ext uri="{BB962C8B-B14F-4D97-AF65-F5344CB8AC3E}">
        <p14:creationId xmlns:p14="http://schemas.microsoft.com/office/powerpoint/2010/main" val="675469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BFE3452-6311-4D98-BC6C-B2919F2A3768}"/>
              </a:ext>
            </a:extLst>
          </p:cNvPr>
          <p:cNvSpPr>
            <a:spLocks noGrp="1"/>
          </p:cNvSpPr>
          <p:nvPr>
            <p:ph type="title"/>
          </p:nvPr>
        </p:nvSpPr>
        <p:spPr/>
        <p:txBody>
          <a:bodyPr/>
          <a:lstStyle/>
          <a:p>
            <a:r>
              <a:rPr lang="en-BE" dirty="0">
                <a:solidFill>
                  <a:srgbClr val="0070C0"/>
                </a:solidFill>
              </a:rPr>
              <a:t>Nos </a:t>
            </a:r>
            <a:r>
              <a:rPr lang="en-BE" dirty="0" err="1">
                <a:solidFill>
                  <a:srgbClr val="0070C0"/>
                </a:solidFill>
              </a:rPr>
              <a:t>valeurs</a:t>
            </a:r>
            <a:endParaRPr lang="nl-BE" dirty="0"/>
          </a:p>
        </p:txBody>
      </p:sp>
      <p:sp>
        <p:nvSpPr>
          <p:cNvPr id="2" name="Espace réservé du numéro de diapositive 1">
            <a:extLst>
              <a:ext uri="{FF2B5EF4-FFF2-40B4-BE49-F238E27FC236}">
                <a16:creationId xmlns:a16="http://schemas.microsoft.com/office/drawing/2014/main" id="{98603DD5-46DF-4166-96AF-46868683E68B}"/>
              </a:ext>
            </a:extLst>
          </p:cNvPr>
          <p:cNvSpPr>
            <a:spLocks noGrp="1"/>
          </p:cNvSpPr>
          <p:nvPr>
            <p:ph type="sldNum" sz="quarter" idx="12"/>
          </p:nvPr>
        </p:nvSpPr>
        <p:spPr/>
        <p:txBody>
          <a:bodyPr/>
          <a:lstStyle/>
          <a:p>
            <a:fld id="{FF9E0EB1-AE04-4E54-BA55-36539836E3BB}" type="slidenum">
              <a:rPr lang="en-US" smtClean="0"/>
              <a:t>4</a:t>
            </a:fld>
            <a:endParaRPr lang="en-US"/>
          </a:p>
        </p:txBody>
      </p:sp>
      <p:grpSp>
        <p:nvGrpSpPr>
          <p:cNvPr id="10" name="Groupe 9">
            <a:extLst>
              <a:ext uri="{FF2B5EF4-FFF2-40B4-BE49-F238E27FC236}">
                <a16:creationId xmlns:a16="http://schemas.microsoft.com/office/drawing/2014/main" id="{6099845A-28C3-467C-9E77-D68F44CF1258}"/>
              </a:ext>
            </a:extLst>
          </p:cNvPr>
          <p:cNvGrpSpPr>
            <a:grpSpLocks noChangeAspect="1"/>
          </p:cNvGrpSpPr>
          <p:nvPr/>
        </p:nvGrpSpPr>
        <p:grpSpPr>
          <a:xfrm>
            <a:off x="2164200" y="2982537"/>
            <a:ext cx="7812354" cy="1475163"/>
            <a:chOff x="978299" y="2090944"/>
            <a:chExt cx="7181606" cy="1356062"/>
          </a:xfrm>
        </p:grpSpPr>
        <p:sp>
          <p:nvSpPr>
            <p:cNvPr id="6" name="Rounded Rectangle 7">
              <a:extLst>
                <a:ext uri="{FF2B5EF4-FFF2-40B4-BE49-F238E27FC236}">
                  <a16:creationId xmlns:a16="http://schemas.microsoft.com/office/drawing/2014/main" id="{3318E358-5818-4061-94D2-D8848C26B973}"/>
                </a:ext>
              </a:extLst>
            </p:cNvPr>
            <p:cNvSpPr>
              <a:spLocks noChangeAspect="1"/>
            </p:cNvSpPr>
            <p:nvPr/>
          </p:nvSpPr>
          <p:spPr>
            <a:xfrm>
              <a:off x="978299" y="2090944"/>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a:t>O</a:t>
              </a:r>
              <a:r>
                <a:rPr lang="fr-BE"/>
                <a:t>rientation client-partenaire</a:t>
              </a:r>
              <a:endParaRPr lang="en-US" dirty="0"/>
            </a:p>
          </p:txBody>
        </p:sp>
        <p:sp>
          <p:nvSpPr>
            <p:cNvPr id="7" name="Rounded Rectangle 8">
              <a:extLst>
                <a:ext uri="{FF2B5EF4-FFF2-40B4-BE49-F238E27FC236}">
                  <a16:creationId xmlns:a16="http://schemas.microsoft.com/office/drawing/2014/main" id="{BEC5752A-2D89-48B7-8684-738D133CD4D9}"/>
                </a:ext>
              </a:extLst>
            </p:cNvPr>
            <p:cNvSpPr>
              <a:spLocks noChangeAspect="1"/>
            </p:cNvSpPr>
            <p:nvPr/>
          </p:nvSpPr>
          <p:spPr>
            <a:xfrm>
              <a:off x="4674878" y="2098780"/>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a:t>A</a:t>
              </a:r>
              <a:r>
                <a:rPr lang="fr-BE"/>
                <a:t>ttention</a:t>
              </a:r>
              <a:r>
                <a:rPr lang="fr-BE" dirty="0"/>
                <a:t> prêtée </a:t>
              </a:r>
              <a:r>
                <a:rPr lang="fr-BE"/>
                <a:t>aux résultats</a:t>
              </a:r>
              <a:endParaRPr lang="en-US" dirty="0"/>
            </a:p>
          </p:txBody>
        </p:sp>
        <p:sp>
          <p:nvSpPr>
            <p:cNvPr id="8" name="Rounded Rectangle 9">
              <a:extLst>
                <a:ext uri="{FF2B5EF4-FFF2-40B4-BE49-F238E27FC236}">
                  <a16:creationId xmlns:a16="http://schemas.microsoft.com/office/drawing/2014/main" id="{B099B887-DFC9-455D-BF1F-B6B1B39E2B42}"/>
                </a:ext>
              </a:extLst>
            </p:cNvPr>
            <p:cNvSpPr>
              <a:spLocks noChangeAspect="1"/>
            </p:cNvSpPr>
            <p:nvPr/>
          </p:nvSpPr>
          <p:spPr>
            <a:xfrm>
              <a:off x="2830789" y="2090944"/>
              <a:ext cx="1644208" cy="1343523"/>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S</a:t>
              </a:r>
              <a:r>
                <a:rPr lang="fr-BE" dirty="0" err="1"/>
                <a:t>ens</a:t>
              </a:r>
              <a:r>
                <a:rPr lang="fr-BE" dirty="0"/>
                <a:t> des responsabilités</a:t>
              </a:r>
              <a:endParaRPr lang="en-US" dirty="0"/>
            </a:p>
          </p:txBody>
        </p:sp>
        <p:sp>
          <p:nvSpPr>
            <p:cNvPr id="9" name="Rounded Rectangle 10">
              <a:extLst>
                <a:ext uri="{FF2B5EF4-FFF2-40B4-BE49-F238E27FC236}">
                  <a16:creationId xmlns:a16="http://schemas.microsoft.com/office/drawing/2014/main" id="{56161BA1-4B16-458B-B904-A495EB8BC6ED}"/>
                </a:ext>
              </a:extLst>
            </p:cNvPr>
            <p:cNvSpPr>
              <a:spLocks noChangeAspect="1"/>
            </p:cNvSpPr>
            <p:nvPr/>
          </p:nvSpPr>
          <p:spPr>
            <a:xfrm>
              <a:off x="6515697" y="2098780"/>
              <a:ext cx="1644208" cy="1348226"/>
            </a:xfrm>
            <a:prstGeom prst="roundRect">
              <a:avLst/>
            </a:prstGeom>
            <a:solidFill>
              <a:srgbClr val="002060"/>
            </a:solidFill>
            <a:ln w="12700"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C</a:t>
              </a:r>
              <a:r>
                <a:rPr lang="fr-BE" dirty="0" err="1"/>
                <a:t>apacité</a:t>
              </a:r>
              <a:r>
                <a:rPr lang="fr-BE" sz="1400" dirty="0"/>
                <a:t> </a:t>
              </a:r>
              <a:r>
                <a:rPr lang="fr-BE" dirty="0"/>
                <a:t>d’apprentissage</a:t>
              </a:r>
              <a:endParaRPr lang="en-US" dirty="0"/>
            </a:p>
          </p:txBody>
        </p:sp>
      </p:grpSp>
      <p:grpSp>
        <p:nvGrpSpPr>
          <p:cNvPr id="39" name="Groupe 38">
            <a:extLst>
              <a:ext uri="{FF2B5EF4-FFF2-40B4-BE49-F238E27FC236}">
                <a16:creationId xmlns:a16="http://schemas.microsoft.com/office/drawing/2014/main" id="{F8AACBA1-CEBD-4A93-8DAA-C8C7C4D5C81C}"/>
              </a:ext>
            </a:extLst>
          </p:cNvPr>
          <p:cNvGrpSpPr/>
          <p:nvPr/>
        </p:nvGrpSpPr>
        <p:grpSpPr>
          <a:xfrm>
            <a:off x="1656029" y="1960957"/>
            <a:ext cx="8630971" cy="468886"/>
            <a:chOff x="1656029" y="1960957"/>
            <a:chExt cx="8630971" cy="468886"/>
          </a:xfrm>
        </p:grpSpPr>
        <p:sp>
          <p:nvSpPr>
            <p:cNvPr id="24" name="ZoneTexte 23">
              <a:extLst>
                <a:ext uri="{FF2B5EF4-FFF2-40B4-BE49-F238E27FC236}">
                  <a16:creationId xmlns:a16="http://schemas.microsoft.com/office/drawing/2014/main" id="{47765E05-E3BC-4777-B3BF-423911C8C4EE}"/>
                </a:ext>
              </a:extLst>
            </p:cNvPr>
            <p:cNvSpPr txBox="1"/>
            <p:nvPr/>
          </p:nvSpPr>
          <p:spPr>
            <a:xfrm>
              <a:off x="3796136" y="1960957"/>
              <a:ext cx="2667000" cy="461665"/>
            </a:xfrm>
            <a:prstGeom prst="rect">
              <a:avLst/>
            </a:prstGeom>
            <a:noFill/>
          </p:spPr>
          <p:txBody>
            <a:bodyPr wrap="square" rtlCol="0">
              <a:spAutoFit/>
            </a:bodyPr>
            <a:lstStyle/>
            <a:p>
              <a:pPr algn="ctr"/>
              <a:r>
                <a:rPr lang="nl-BE" sz="2400" dirty="0">
                  <a:solidFill>
                    <a:srgbClr val="374646"/>
                  </a:solidFill>
                </a:rPr>
                <a:t>T</a:t>
              </a:r>
              <a:r>
                <a:rPr lang="en-BE" sz="2400" dirty="0" err="1">
                  <a:solidFill>
                    <a:srgbClr val="374646"/>
                  </a:solidFill>
                </a:rPr>
                <a:t>ravail</a:t>
              </a:r>
              <a:r>
                <a:rPr lang="en-BE" sz="2400" dirty="0">
                  <a:solidFill>
                    <a:srgbClr val="374646"/>
                  </a:solidFill>
                </a:rPr>
                <a:t> </a:t>
              </a:r>
              <a:r>
                <a:rPr lang="en-BE" sz="2400" dirty="0" err="1">
                  <a:solidFill>
                    <a:srgbClr val="374646"/>
                  </a:solidFill>
                </a:rPr>
                <a:t>d’équipe</a:t>
              </a:r>
              <a:endParaRPr lang="en-BE" sz="2400" dirty="0">
                <a:solidFill>
                  <a:srgbClr val="374646"/>
                </a:solidFill>
              </a:endParaRPr>
            </a:p>
          </p:txBody>
        </p:sp>
        <p:sp>
          <p:nvSpPr>
            <p:cNvPr id="25" name="ZoneTexte 24">
              <a:extLst>
                <a:ext uri="{FF2B5EF4-FFF2-40B4-BE49-F238E27FC236}">
                  <a16:creationId xmlns:a16="http://schemas.microsoft.com/office/drawing/2014/main" id="{692A3C5E-F0FB-4473-AA50-44AB6B325D7E}"/>
                </a:ext>
              </a:extLst>
            </p:cNvPr>
            <p:cNvSpPr txBox="1"/>
            <p:nvPr/>
          </p:nvSpPr>
          <p:spPr>
            <a:xfrm>
              <a:off x="1656029" y="1968178"/>
              <a:ext cx="2667000" cy="461665"/>
            </a:xfrm>
            <a:prstGeom prst="rect">
              <a:avLst/>
            </a:prstGeom>
            <a:noFill/>
          </p:spPr>
          <p:txBody>
            <a:bodyPr wrap="square" rtlCol="0">
              <a:spAutoFit/>
            </a:bodyPr>
            <a:lstStyle/>
            <a:p>
              <a:pPr marL="0" indent="0" algn="ctr">
                <a:buNone/>
              </a:pPr>
              <a:r>
                <a:rPr lang="en-BE" sz="2400" dirty="0">
                  <a:solidFill>
                    <a:srgbClr val="374646"/>
                  </a:solidFill>
                </a:rPr>
                <a:t>Respect</a:t>
              </a:r>
            </a:p>
          </p:txBody>
        </p:sp>
        <p:sp>
          <p:nvSpPr>
            <p:cNvPr id="26" name="ZoneTexte 25">
              <a:extLst>
                <a:ext uri="{FF2B5EF4-FFF2-40B4-BE49-F238E27FC236}">
                  <a16:creationId xmlns:a16="http://schemas.microsoft.com/office/drawing/2014/main" id="{88087811-0791-4C7D-AB23-16C82AB62EAE}"/>
                </a:ext>
              </a:extLst>
            </p:cNvPr>
            <p:cNvSpPr txBox="1"/>
            <p:nvPr/>
          </p:nvSpPr>
          <p:spPr>
            <a:xfrm>
              <a:off x="6342470" y="1967107"/>
              <a:ext cx="3944530" cy="461665"/>
            </a:xfrm>
            <a:prstGeom prst="rect">
              <a:avLst/>
            </a:prstGeom>
            <a:noFill/>
          </p:spPr>
          <p:txBody>
            <a:bodyPr wrap="square" rtlCol="0">
              <a:spAutoFit/>
            </a:bodyPr>
            <a:lstStyle/>
            <a:p>
              <a:pPr marL="0" indent="0" algn="ctr">
                <a:buNone/>
              </a:pPr>
              <a:r>
                <a:rPr lang="nl-BE" sz="2400" dirty="0">
                  <a:solidFill>
                    <a:srgbClr val="374646"/>
                  </a:solidFill>
                </a:rPr>
                <a:t>R</a:t>
              </a:r>
              <a:r>
                <a:rPr lang="en-BE" sz="2400" dirty="0" err="1">
                  <a:solidFill>
                    <a:srgbClr val="374646"/>
                  </a:solidFill>
                </a:rPr>
                <a:t>echerche</a:t>
              </a:r>
              <a:r>
                <a:rPr lang="en-BE" sz="2400" dirty="0">
                  <a:solidFill>
                    <a:srgbClr val="374646"/>
                  </a:solidFill>
                </a:rPr>
                <a:t> de </a:t>
              </a:r>
              <a:r>
                <a:rPr lang="en-BE" sz="2400" dirty="0" err="1">
                  <a:solidFill>
                    <a:srgbClr val="374646"/>
                  </a:solidFill>
                </a:rPr>
                <a:t>l’excellence</a:t>
              </a:r>
              <a:endParaRPr lang="en-BE" sz="2400" dirty="0">
                <a:solidFill>
                  <a:srgbClr val="374646"/>
                </a:solidFill>
              </a:endParaRPr>
            </a:p>
          </p:txBody>
        </p:sp>
      </p:grpSp>
      <p:grpSp>
        <p:nvGrpSpPr>
          <p:cNvPr id="38" name="Groupe 37">
            <a:extLst>
              <a:ext uri="{FF2B5EF4-FFF2-40B4-BE49-F238E27FC236}">
                <a16:creationId xmlns:a16="http://schemas.microsoft.com/office/drawing/2014/main" id="{90AD0DCF-A6BF-48C9-BD6A-65B29986FF97}"/>
              </a:ext>
            </a:extLst>
          </p:cNvPr>
          <p:cNvGrpSpPr/>
          <p:nvPr/>
        </p:nvGrpSpPr>
        <p:grpSpPr>
          <a:xfrm>
            <a:off x="1654676" y="5132008"/>
            <a:ext cx="8721192" cy="470855"/>
            <a:chOff x="1654676" y="5335208"/>
            <a:chExt cx="8721192" cy="470855"/>
          </a:xfrm>
        </p:grpSpPr>
        <p:sp>
          <p:nvSpPr>
            <p:cNvPr id="27" name="ZoneTexte 26">
              <a:extLst>
                <a:ext uri="{FF2B5EF4-FFF2-40B4-BE49-F238E27FC236}">
                  <a16:creationId xmlns:a16="http://schemas.microsoft.com/office/drawing/2014/main" id="{A994E199-4199-4EDF-A4BB-7DF2D2839B40}"/>
                </a:ext>
              </a:extLst>
            </p:cNvPr>
            <p:cNvSpPr txBox="1"/>
            <p:nvPr/>
          </p:nvSpPr>
          <p:spPr>
            <a:xfrm>
              <a:off x="1654676" y="5340072"/>
              <a:ext cx="2667000" cy="461665"/>
            </a:xfrm>
            <a:prstGeom prst="rect">
              <a:avLst/>
            </a:prstGeom>
            <a:noFill/>
          </p:spPr>
          <p:txBody>
            <a:bodyPr wrap="square" rtlCol="0">
              <a:spAutoFit/>
            </a:bodyPr>
            <a:lstStyle/>
            <a:p>
              <a:pPr marL="0" indent="0" algn="ctr">
                <a:buNone/>
              </a:pPr>
              <a:r>
                <a:rPr lang="nl-BE" sz="2400" dirty="0">
                  <a:solidFill>
                    <a:srgbClr val="374646"/>
                  </a:solidFill>
                </a:rPr>
                <a:t>C</a:t>
              </a:r>
              <a:r>
                <a:rPr lang="en-BE" sz="2400" dirty="0" err="1">
                  <a:solidFill>
                    <a:srgbClr val="374646"/>
                  </a:solidFill>
                </a:rPr>
                <a:t>rédibilité</a:t>
              </a:r>
              <a:r>
                <a:rPr lang="en-BE" sz="2400" dirty="0">
                  <a:solidFill>
                    <a:srgbClr val="374646"/>
                  </a:solidFill>
                </a:rPr>
                <a:t> </a:t>
              </a:r>
            </a:p>
          </p:txBody>
        </p:sp>
        <p:sp>
          <p:nvSpPr>
            <p:cNvPr id="28" name="ZoneTexte 27">
              <a:extLst>
                <a:ext uri="{FF2B5EF4-FFF2-40B4-BE49-F238E27FC236}">
                  <a16:creationId xmlns:a16="http://schemas.microsoft.com/office/drawing/2014/main" id="{C6F3AC5D-7904-4ECE-8C13-EC2A9DDA3C73}"/>
                </a:ext>
              </a:extLst>
            </p:cNvPr>
            <p:cNvSpPr txBox="1"/>
            <p:nvPr/>
          </p:nvSpPr>
          <p:spPr>
            <a:xfrm>
              <a:off x="3802470" y="5335208"/>
              <a:ext cx="2667000" cy="461665"/>
            </a:xfrm>
            <a:prstGeom prst="rect">
              <a:avLst/>
            </a:prstGeom>
            <a:noFill/>
          </p:spPr>
          <p:txBody>
            <a:bodyPr wrap="square" rtlCol="0">
              <a:spAutoFit/>
            </a:bodyPr>
            <a:lstStyle/>
            <a:p>
              <a:pPr marL="0" indent="0" algn="ctr">
                <a:buNone/>
              </a:pPr>
              <a:r>
                <a:rPr lang="nl-BE" sz="2400" dirty="0">
                  <a:solidFill>
                    <a:srgbClr val="374646"/>
                  </a:solidFill>
                </a:rPr>
                <a:t>E</a:t>
              </a:r>
              <a:r>
                <a:rPr lang="en-BE" sz="2400" dirty="0" err="1">
                  <a:solidFill>
                    <a:srgbClr val="374646"/>
                  </a:solidFill>
                </a:rPr>
                <a:t>mpowerment</a:t>
              </a:r>
              <a:r>
                <a:rPr lang="en-BE" sz="2400" dirty="0">
                  <a:solidFill>
                    <a:srgbClr val="374646"/>
                  </a:solidFill>
                </a:rPr>
                <a:t> </a:t>
              </a:r>
            </a:p>
          </p:txBody>
        </p:sp>
        <p:sp>
          <p:nvSpPr>
            <p:cNvPr id="29" name="ZoneTexte 28">
              <a:extLst>
                <a:ext uri="{FF2B5EF4-FFF2-40B4-BE49-F238E27FC236}">
                  <a16:creationId xmlns:a16="http://schemas.microsoft.com/office/drawing/2014/main" id="{F1F6DA04-E69F-4CD2-9618-B10DD6F571FB}"/>
                </a:ext>
              </a:extLst>
            </p:cNvPr>
            <p:cNvSpPr txBox="1"/>
            <p:nvPr/>
          </p:nvSpPr>
          <p:spPr>
            <a:xfrm>
              <a:off x="7708868" y="5338586"/>
              <a:ext cx="2667000" cy="461665"/>
            </a:xfrm>
            <a:prstGeom prst="rect">
              <a:avLst/>
            </a:prstGeom>
            <a:noFill/>
          </p:spPr>
          <p:txBody>
            <a:bodyPr wrap="square" rtlCol="0">
              <a:spAutoFit/>
            </a:bodyPr>
            <a:lstStyle/>
            <a:p>
              <a:pPr marL="0" indent="0" algn="ctr">
                <a:buNone/>
              </a:pPr>
              <a:r>
                <a:rPr lang="nl-BE" sz="2400" dirty="0">
                  <a:solidFill>
                    <a:srgbClr val="374646"/>
                  </a:solidFill>
                </a:rPr>
                <a:t>C</a:t>
              </a:r>
              <a:r>
                <a:rPr lang="en-BE" sz="2400" dirty="0" err="1">
                  <a:solidFill>
                    <a:srgbClr val="374646"/>
                  </a:solidFill>
                </a:rPr>
                <a:t>onfiance</a:t>
              </a:r>
              <a:r>
                <a:rPr lang="en-BE" sz="2400" dirty="0">
                  <a:solidFill>
                    <a:srgbClr val="374646"/>
                  </a:solidFill>
                </a:rPr>
                <a:t> </a:t>
              </a:r>
            </a:p>
          </p:txBody>
        </p:sp>
        <p:sp>
          <p:nvSpPr>
            <p:cNvPr id="30" name="ZoneTexte 29">
              <a:extLst>
                <a:ext uri="{FF2B5EF4-FFF2-40B4-BE49-F238E27FC236}">
                  <a16:creationId xmlns:a16="http://schemas.microsoft.com/office/drawing/2014/main" id="{C986A6F8-D1B2-400A-9DDA-32CE7C888735}"/>
                </a:ext>
              </a:extLst>
            </p:cNvPr>
            <p:cNvSpPr txBox="1"/>
            <p:nvPr/>
          </p:nvSpPr>
          <p:spPr>
            <a:xfrm>
              <a:off x="5786327" y="5344398"/>
              <a:ext cx="2667000" cy="461665"/>
            </a:xfrm>
            <a:prstGeom prst="rect">
              <a:avLst/>
            </a:prstGeom>
            <a:noFill/>
          </p:spPr>
          <p:txBody>
            <a:bodyPr wrap="square" rtlCol="0">
              <a:spAutoFit/>
            </a:bodyPr>
            <a:lstStyle/>
            <a:p>
              <a:pPr algn="ctr"/>
              <a:r>
                <a:rPr lang="nl-BE" sz="2400" dirty="0">
                  <a:solidFill>
                    <a:srgbClr val="374646"/>
                  </a:solidFill>
                </a:rPr>
                <a:t>I</a:t>
              </a:r>
              <a:r>
                <a:rPr lang="en-BE" sz="2400" dirty="0" err="1">
                  <a:solidFill>
                    <a:srgbClr val="374646"/>
                  </a:solidFill>
                </a:rPr>
                <a:t>ntégrité</a:t>
              </a:r>
              <a:endParaRPr lang="en-BE" sz="2400" dirty="0">
                <a:solidFill>
                  <a:srgbClr val="374646"/>
                </a:solidFill>
              </a:endParaRPr>
            </a:p>
          </p:txBody>
        </p:sp>
      </p:grpSp>
      <p:sp>
        <p:nvSpPr>
          <p:cNvPr id="33" name="Rectangle 32">
            <a:extLst>
              <a:ext uri="{FF2B5EF4-FFF2-40B4-BE49-F238E27FC236}">
                <a16:creationId xmlns:a16="http://schemas.microsoft.com/office/drawing/2014/main" id="{D09A7146-58A7-4D3D-AD10-0350AD110CBA}"/>
              </a:ext>
            </a:extLst>
          </p:cNvPr>
          <p:cNvSpPr/>
          <p:nvPr/>
        </p:nvSpPr>
        <p:spPr>
          <a:xfrm>
            <a:off x="1765300" y="2489200"/>
            <a:ext cx="8578834" cy="1767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Rectangle 33">
            <a:extLst>
              <a:ext uri="{FF2B5EF4-FFF2-40B4-BE49-F238E27FC236}">
                <a16:creationId xmlns:a16="http://schemas.microsoft.com/office/drawing/2014/main" id="{5224C531-148F-489F-B044-B3EC12C417D6}"/>
              </a:ext>
            </a:extLst>
          </p:cNvPr>
          <p:cNvSpPr/>
          <p:nvPr/>
        </p:nvSpPr>
        <p:spPr>
          <a:xfrm>
            <a:off x="1752600" y="4762500"/>
            <a:ext cx="8578834" cy="1767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Rectangle 34">
            <a:extLst>
              <a:ext uri="{FF2B5EF4-FFF2-40B4-BE49-F238E27FC236}">
                <a16:creationId xmlns:a16="http://schemas.microsoft.com/office/drawing/2014/main" id="{5CA19A65-470C-486B-9AA7-F01DD3E74EF0}"/>
              </a:ext>
            </a:extLst>
          </p:cNvPr>
          <p:cNvSpPr/>
          <p:nvPr/>
        </p:nvSpPr>
        <p:spPr>
          <a:xfrm>
            <a:off x="10331434" y="2489200"/>
            <a:ext cx="196866" cy="245002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Flèche : haut 35">
            <a:extLst>
              <a:ext uri="{FF2B5EF4-FFF2-40B4-BE49-F238E27FC236}">
                <a16:creationId xmlns:a16="http://schemas.microsoft.com/office/drawing/2014/main" id="{4A5C74D8-82A0-4BAE-9E9F-B25F6676E193}"/>
              </a:ext>
            </a:extLst>
          </p:cNvPr>
          <p:cNvSpPr/>
          <p:nvPr/>
        </p:nvSpPr>
        <p:spPr>
          <a:xfrm>
            <a:off x="1451492" y="2897370"/>
            <a:ext cx="409074" cy="2041856"/>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44124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1C9A2C-E4B9-47E5-B18F-A1ED8C73CC86}"/>
              </a:ext>
            </a:extLst>
          </p:cNvPr>
          <p:cNvSpPr>
            <a:spLocks noGrp="1"/>
          </p:cNvSpPr>
          <p:nvPr>
            <p:ph type="title"/>
          </p:nvPr>
        </p:nvSpPr>
        <p:spPr/>
        <p:txBody>
          <a:bodyPr/>
          <a:lstStyle/>
          <a:p>
            <a:r>
              <a:rPr lang="nl-BE" dirty="0"/>
              <a:t>Application MyBEnefits/MyGov.be</a:t>
            </a:r>
          </a:p>
        </p:txBody>
      </p:sp>
      <p:sp>
        <p:nvSpPr>
          <p:cNvPr id="3" name="Espace réservé du contenu 2">
            <a:extLst>
              <a:ext uri="{FF2B5EF4-FFF2-40B4-BE49-F238E27FC236}">
                <a16:creationId xmlns:a16="http://schemas.microsoft.com/office/drawing/2014/main" id="{415DB018-6D8D-40E1-AAFF-F9BFB933B3DD}"/>
              </a:ext>
            </a:extLst>
          </p:cNvPr>
          <p:cNvSpPr>
            <a:spLocks noGrp="1"/>
          </p:cNvSpPr>
          <p:nvPr>
            <p:ph idx="1"/>
          </p:nvPr>
        </p:nvSpPr>
        <p:spPr/>
        <p:txBody>
          <a:bodyPr/>
          <a:lstStyle/>
          <a:p>
            <a:r>
              <a:rPr lang="fr-FR" dirty="0">
                <a:solidFill>
                  <a:srgbClr val="384653"/>
                </a:solidFill>
                <a:latin typeface="+mn-lt"/>
              </a:rPr>
              <a:t>outil supplémentaire (appli mobile &amp; application web ) mis à disposition du citoyen </a:t>
            </a:r>
          </a:p>
          <a:p>
            <a:r>
              <a:rPr lang="fr-FR" dirty="0">
                <a:solidFill>
                  <a:srgbClr val="384653"/>
                </a:solidFill>
                <a:latin typeface="+mn-lt"/>
              </a:rPr>
              <a:t>lui permettant de </a:t>
            </a:r>
          </a:p>
          <a:p>
            <a:pPr lvl="1"/>
            <a:r>
              <a:rPr lang="fr-FR" sz="2000" dirty="0">
                <a:solidFill>
                  <a:srgbClr val="384653"/>
                </a:solidFill>
              </a:rPr>
              <a:t>consulter ses statuts sociaux à la date du jour et de les prouver pour faire valoir ses droits auprès de différentes instances d’octroi</a:t>
            </a:r>
          </a:p>
          <a:p>
            <a:pPr lvl="1"/>
            <a:r>
              <a:rPr lang="fr-FR" sz="2000" dirty="0">
                <a:solidFill>
                  <a:srgbClr val="384653"/>
                </a:solidFill>
              </a:rPr>
              <a:t>consulter les avantages dans le secteur de la culture et des loisirs</a:t>
            </a:r>
          </a:p>
          <a:p>
            <a:r>
              <a:rPr lang="fr-FR" dirty="0">
                <a:solidFill>
                  <a:srgbClr val="384653"/>
                </a:solidFill>
                <a:latin typeface="+mn-lt"/>
              </a:rPr>
              <a:t>et permettant au professionnel, principalement les instances d’octroi qui ne sont pas des partenaires classiques de la BCSS, de vérifier les données </a:t>
            </a:r>
          </a:p>
          <a:p>
            <a:endParaRPr lang="nl-BE" dirty="0"/>
          </a:p>
        </p:txBody>
      </p:sp>
      <p:sp>
        <p:nvSpPr>
          <p:cNvPr id="4" name="Espace réservé du numéro de diapositive 3">
            <a:extLst>
              <a:ext uri="{FF2B5EF4-FFF2-40B4-BE49-F238E27FC236}">
                <a16:creationId xmlns:a16="http://schemas.microsoft.com/office/drawing/2014/main" id="{1276D553-A637-4C61-B2EF-DEB064899BA5}"/>
              </a:ext>
            </a:extLst>
          </p:cNvPr>
          <p:cNvSpPr>
            <a:spLocks noGrp="1"/>
          </p:cNvSpPr>
          <p:nvPr>
            <p:ph type="sldNum" sz="quarter" idx="12"/>
          </p:nvPr>
        </p:nvSpPr>
        <p:spPr/>
        <p:txBody>
          <a:bodyPr/>
          <a:lstStyle/>
          <a:p>
            <a:fld id="{4ABFC991-18F6-485A-BE0B-9061B9D5CD41}" type="slidenum">
              <a:rPr lang="en-US" smtClean="0"/>
              <a:pPr/>
              <a:t>40</a:t>
            </a:fld>
            <a:endParaRPr lang="en-US" dirty="0"/>
          </a:p>
        </p:txBody>
      </p:sp>
    </p:spTree>
    <p:extLst>
      <p:ext uri="{BB962C8B-B14F-4D97-AF65-F5344CB8AC3E}">
        <p14:creationId xmlns:p14="http://schemas.microsoft.com/office/powerpoint/2010/main" val="4114048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nl-BE" dirty="0"/>
              <a:t>Application MyBEnefits </a:t>
            </a:r>
            <a:r>
              <a:rPr lang="en-BE" dirty="0"/>
              <a:t>&gt; </a:t>
            </a:r>
            <a:r>
              <a:rPr lang="nl-BE" dirty="0"/>
              <a:t>MyGov.be </a:t>
            </a:r>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MyBEnefits</a:t>
            </a:r>
          </a:p>
          <a:p>
            <a:pPr marL="561975" lvl="1" indent="-342900">
              <a:buFont typeface="Montserrat" panose="00000500000000000000" pitchFamily="2" charset="0"/>
              <a:buChar char="-"/>
            </a:pPr>
            <a:r>
              <a:rPr lang="fr-FR" sz="2000" dirty="0">
                <a:solidFill>
                  <a:srgbClr val="384653"/>
                </a:solidFill>
              </a:rPr>
              <a:t>plus de </a:t>
            </a:r>
            <a:r>
              <a:rPr lang="fr-FR" sz="2000" b="1" dirty="0">
                <a:solidFill>
                  <a:srgbClr val="384653"/>
                </a:solidFill>
              </a:rPr>
              <a:t>40.000</a:t>
            </a:r>
            <a:r>
              <a:rPr lang="fr-FR" sz="2000" dirty="0">
                <a:solidFill>
                  <a:srgbClr val="384653"/>
                </a:solidFill>
              </a:rPr>
              <a:t> demandes d’attestation de statuts sociaux</a:t>
            </a:r>
          </a:p>
          <a:p>
            <a:pPr marL="561975" lvl="1" indent="-342900">
              <a:buFont typeface="Montserrat" panose="00000500000000000000" pitchFamily="2" charset="0"/>
              <a:buChar char="-"/>
            </a:pPr>
            <a:r>
              <a:rPr lang="fr-FR" sz="2000" b="1" dirty="0">
                <a:solidFill>
                  <a:srgbClr val="384653"/>
                </a:solidFill>
              </a:rPr>
              <a:t>120.000</a:t>
            </a:r>
            <a:r>
              <a:rPr lang="fr-FR" sz="2000" dirty="0">
                <a:solidFill>
                  <a:srgbClr val="384653"/>
                </a:solidFill>
              </a:rPr>
              <a:t> consultations d’avantages dans le secteur de la culture et des loisirs</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MyGov.be</a:t>
            </a:r>
          </a:p>
          <a:p>
            <a:pPr marL="561975" lvl="1" indent="-342900">
              <a:buFont typeface="Montserrat" panose="00000500000000000000" pitchFamily="2" charset="0"/>
              <a:buChar char="-"/>
            </a:pPr>
            <a:r>
              <a:rPr lang="fr-FR" sz="2000" dirty="0">
                <a:solidFill>
                  <a:srgbClr val="384653"/>
                </a:solidFill>
              </a:rPr>
              <a:t>plus de </a:t>
            </a:r>
            <a:r>
              <a:rPr lang="fr-FR" sz="2000" b="1" dirty="0">
                <a:solidFill>
                  <a:srgbClr val="384653"/>
                </a:solidFill>
              </a:rPr>
              <a:t>90.000</a:t>
            </a:r>
            <a:r>
              <a:rPr lang="fr-FR" sz="2000" dirty="0">
                <a:solidFill>
                  <a:srgbClr val="384653"/>
                </a:solidFill>
              </a:rPr>
              <a:t> demandes d’attestation de statuts sociaux</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41</a:t>
            </a:fld>
            <a:endParaRPr lang="en-US" dirty="0"/>
          </a:p>
        </p:txBody>
      </p:sp>
    </p:spTree>
    <p:extLst>
      <p:ext uri="{BB962C8B-B14F-4D97-AF65-F5344CB8AC3E}">
        <p14:creationId xmlns:p14="http://schemas.microsoft.com/office/powerpoint/2010/main" val="508009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8324DAA-D10B-488C-9382-5568AEEC2B6D}"/>
              </a:ext>
            </a:extLst>
          </p:cNvPr>
          <p:cNvSpPr>
            <a:spLocks noGrp="1"/>
          </p:cNvSpPr>
          <p:nvPr>
            <p:ph type="sldNum" sz="quarter" idx="12"/>
          </p:nvPr>
        </p:nvSpPr>
        <p:spPr/>
        <p:txBody>
          <a:bodyPr/>
          <a:lstStyle/>
          <a:p>
            <a:fld id="{4ABFC991-18F6-485A-BE0B-9061B9D5CD41}" type="slidenum">
              <a:rPr lang="en-US" smtClean="0"/>
              <a:pPr/>
              <a:t>42</a:t>
            </a:fld>
            <a:endParaRPr lang="en-US" dirty="0"/>
          </a:p>
        </p:txBody>
      </p:sp>
      <p:graphicFrame>
        <p:nvGraphicFramePr>
          <p:cNvPr id="6" name="Graphique 5">
            <a:extLst>
              <a:ext uri="{FF2B5EF4-FFF2-40B4-BE49-F238E27FC236}">
                <a16:creationId xmlns:a16="http://schemas.microsoft.com/office/drawing/2014/main" id="{62B6E677-6050-4DC7-92BD-170ACE557723}"/>
              </a:ext>
            </a:extLst>
          </p:cNvPr>
          <p:cNvGraphicFramePr>
            <a:graphicFrameLocks/>
          </p:cNvGraphicFramePr>
          <p:nvPr>
            <p:extLst>
              <p:ext uri="{D42A27DB-BD31-4B8C-83A1-F6EECF244321}">
                <p14:modId xmlns:p14="http://schemas.microsoft.com/office/powerpoint/2010/main" val="1267709615"/>
              </p:ext>
            </p:extLst>
          </p:nvPr>
        </p:nvGraphicFramePr>
        <p:xfrm>
          <a:off x="1243118" y="526624"/>
          <a:ext cx="9628082" cy="60900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1047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nl-BE" dirty="0"/>
              <a:t>Application MyBEnefits </a:t>
            </a:r>
            <a:r>
              <a:rPr lang="en-BE" dirty="0"/>
              <a:t>&gt; </a:t>
            </a:r>
            <a:r>
              <a:rPr lang="nl-BE" dirty="0"/>
              <a:t>MyGov.be </a:t>
            </a:r>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suppression de l’application mobile MyBEnefits (remplacée par MyGov.be)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repositionnement du site web </a:t>
            </a:r>
            <a:r>
              <a:rPr lang="fr-FR" dirty="0" err="1">
                <a:solidFill>
                  <a:srgbClr val="384653"/>
                </a:solidFill>
                <a:latin typeface="Calibri" panose="020F0502020204030204" pitchFamily="34" charset="0"/>
                <a:ea typeface="Calibri" panose="020F0502020204030204" pitchFamily="34" charset="0"/>
                <a:cs typeface="Calibri" panose="020F0502020204030204" pitchFamily="34" charset="0"/>
              </a:rPr>
              <a:t>MyBenefits</a:t>
            </a: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 (migration d’une partie des fonctionnalités vers MyData.belgium.be)</a:t>
            </a:r>
          </a:p>
          <a:p>
            <a:pPr marL="236538" indent="-236538">
              <a:buFont typeface="Arial" panose="020B0604020202020204" pitchFamily="34" charset="0"/>
              <a:buChar char="•"/>
            </a:pPr>
            <a:r>
              <a:rPr lang="fr-FR" dirty="0">
                <a:solidFill>
                  <a:srgbClr val="384653"/>
                </a:solidFill>
                <a:latin typeface="Calibri" panose="020F0502020204030204" pitchFamily="34" charset="0"/>
                <a:ea typeface="Calibri" panose="020F0502020204030204" pitchFamily="34" charset="0"/>
                <a:cs typeface="Calibri" panose="020F0502020204030204" pitchFamily="34" charset="0"/>
              </a:rPr>
              <a:t>information du public cible</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43</a:t>
            </a:fld>
            <a:endParaRPr lang="en-US" dirty="0"/>
          </a:p>
        </p:txBody>
      </p:sp>
    </p:spTree>
    <p:extLst>
      <p:ext uri="{BB962C8B-B14F-4D97-AF65-F5344CB8AC3E}">
        <p14:creationId xmlns:p14="http://schemas.microsoft.com/office/powerpoint/2010/main" val="3603358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5AF7D2-5C9C-422A-BF06-2FBD364B2C5A}"/>
              </a:ext>
            </a:extLst>
          </p:cNvPr>
          <p:cNvSpPr>
            <a:spLocks noGrp="1"/>
          </p:cNvSpPr>
          <p:nvPr>
            <p:ph type="sldNum" sz="quarter" idx="12"/>
          </p:nvPr>
        </p:nvSpPr>
        <p:spPr/>
        <p:txBody>
          <a:bodyPr/>
          <a:lstStyle/>
          <a:p>
            <a:fld id="{4ABFC991-18F6-485A-BE0B-9061B9D5CD41}" type="slidenum">
              <a:rPr lang="en-US" smtClean="0"/>
              <a:pPr/>
              <a:t>44</a:t>
            </a:fld>
            <a:endParaRPr lang="en-US" dirty="0"/>
          </a:p>
        </p:txBody>
      </p:sp>
      <p:sp>
        <p:nvSpPr>
          <p:cNvPr id="3" name="Espace réservé du contenu 2">
            <a:extLst>
              <a:ext uri="{FF2B5EF4-FFF2-40B4-BE49-F238E27FC236}">
                <a16:creationId xmlns:a16="http://schemas.microsoft.com/office/drawing/2014/main" id="{1D40B0B0-792D-4B30-9326-D3E421D7D1C0}"/>
              </a:ext>
            </a:extLst>
          </p:cNvPr>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outil administratif universel, accessible, simple, sécurisé et respectueux de la vie privée </a:t>
            </a:r>
            <a:endParaRPr kumimoji="0" lang="en-B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authentification de l'identité (numérique) sur base de la source authentique Registre national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possibilité de charger et d'enregistrer des justificatifs numériques pour une vérification hors ligne</a:t>
            </a:r>
            <a:endParaRPr kumimoji="0" lang="en-B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BE"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fonctionnalités</a:t>
            </a:r>
            <a:endParaRPr kumimoji="0" lang="en-B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conserver des documents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officiels</a:t>
            </a:r>
            <a:endPar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accéder</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à My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eBox</a:t>
            </a:r>
            <a:endPar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introduire</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ses</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requêtes</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via un guichet </a:t>
            </a:r>
          </a:p>
          <a:p>
            <a:pPr marL="538163" marR="0" lvl="1" indent="-179388"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gérer</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ses</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données</a:t>
            </a:r>
            <a:r>
              <a:rPr kumimoji="0" lang="en-BE" sz="1800" b="0" i="0" u="none" strike="noStrike" kern="1200" cap="none" spc="0" normalizeH="0" baseline="0" noProof="0" dirty="0">
                <a:ln>
                  <a:noFill/>
                </a:ln>
                <a:solidFill>
                  <a:prstClr val="black"/>
                </a:solidFill>
                <a:effectLst/>
                <a:uLnTx/>
                <a:uFillTx/>
                <a:latin typeface="Calibri" panose="020F0502020204030204"/>
                <a:ea typeface="+mn-ea"/>
                <a:cs typeface="+mn-cs"/>
              </a:rPr>
              <a:t> et </a:t>
            </a:r>
            <a:r>
              <a:rPr kumimoji="0" lang="en-BE" sz="1800" b="0" i="0" u="none" strike="noStrike" kern="1200" cap="none" spc="0" normalizeH="0" baseline="0" noProof="0" dirty="0" err="1">
                <a:ln>
                  <a:noFill/>
                </a:ln>
                <a:solidFill>
                  <a:prstClr val="black"/>
                </a:solidFill>
                <a:effectLst/>
                <a:uLnTx/>
                <a:uFillTx/>
                <a:latin typeface="Calibri" panose="020F0502020204030204"/>
                <a:ea typeface="+mn-ea"/>
                <a:cs typeface="+mn-cs"/>
              </a:rPr>
              <a:t>préférences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re 3">
            <a:extLst>
              <a:ext uri="{FF2B5EF4-FFF2-40B4-BE49-F238E27FC236}">
                <a16:creationId xmlns:a16="http://schemas.microsoft.com/office/drawing/2014/main" id="{FC26D084-6D0E-4C07-AA5F-534D2C09AC7A}"/>
              </a:ext>
            </a:extLst>
          </p:cNvPr>
          <p:cNvSpPr>
            <a:spLocks noGrp="1"/>
          </p:cNvSpPr>
          <p:nvPr>
            <p:ph type="title"/>
          </p:nvPr>
        </p:nvSpPr>
        <p:spPr/>
        <p:txBody>
          <a:bodyPr/>
          <a:lstStyle/>
          <a:p>
            <a:r>
              <a:rPr lang="fr-FR" dirty="0"/>
              <a:t>MyGOV.be – portefeuille d’identité digital belge</a:t>
            </a:r>
            <a:endParaRPr lang="nl-BE" dirty="0"/>
          </a:p>
        </p:txBody>
      </p:sp>
      <p:pic>
        <p:nvPicPr>
          <p:cNvPr id="5" name="Afbeelding 8">
            <a:extLst>
              <a:ext uri="{FF2B5EF4-FFF2-40B4-BE49-F238E27FC236}">
                <a16:creationId xmlns:a16="http://schemas.microsoft.com/office/drawing/2014/main" id="{464D0F70-9A14-4169-832A-B4AC2EEFDB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7255" y="1145972"/>
            <a:ext cx="2324745" cy="5030991"/>
          </a:xfrm>
          <a:prstGeom prst="rect">
            <a:avLst/>
          </a:prstGeom>
        </p:spPr>
      </p:pic>
      <p:pic>
        <p:nvPicPr>
          <p:cNvPr id="6" name="Afbeelding 10">
            <a:extLst>
              <a:ext uri="{FF2B5EF4-FFF2-40B4-BE49-F238E27FC236}">
                <a16:creationId xmlns:a16="http://schemas.microsoft.com/office/drawing/2014/main" id="{0F6BC8A9-AA72-456F-A860-70205E2140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6550" y="1298420"/>
            <a:ext cx="2324745" cy="5030991"/>
          </a:xfrm>
          <a:prstGeom prst="rect">
            <a:avLst/>
          </a:prstGeom>
        </p:spPr>
      </p:pic>
      <p:pic>
        <p:nvPicPr>
          <p:cNvPr id="7" name="Afbeelding 12">
            <a:extLst>
              <a:ext uri="{FF2B5EF4-FFF2-40B4-BE49-F238E27FC236}">
                <a16:creationId xmlns:a16="http://schemas.microsoft.com/office/drawing/2014/main" id="{2632013D-708F-420B-AC01-6E8DE68DE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5430" y="1461884"/>
            <a:ext cx="2324745" cy="5030991"/>
          </a:xfrm>
          <a:prstGeom prst="rect">
            <a:avLst/>
          </a:prstGeom>
        </p:spPr>
      </p:pic>
      <p:pic>
        <p:nvPicPr>
          <p:cNvPr id="8" name="Afbeelding 14">
            <a:extLst>
              <a:ext uri="{FF2B5EF4-FFF2-40B4-BE49-F238E27FC236}">
                <a16:creationId xmlns:a16="http://schemas.microsoft.com/office/drawing/2014/main" id="{AE9A88D5-B4F7-4F05-8E83-7923491B7A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5979" y="1625349"/>
            <a:ext cx="2324745" cy="5030990"/>
          </a:xfrm>
          <a:prstGeom prst="rect">
            <a:avLst/>
          </a:prstGeom>
        </p:spPr>
      </p:pic>
    </p:spTree>
    <p:extLst>
      <p:ext uri="{BB962C8B-B14F-4D97-AF65-F5344CB8AC3E}">
        <p14:creationId xmlns:p14="http://schemas.microsoft.com/office/powerpoint/2010/main" val="12352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2">
            <a:extLst>
              <a:ext uri="{FF2B5EF4-FFF2-40B4-BE49-F238E27FC236}">
                <a16:creationId xmlns:a16="http://schemas.microsoft.com/office/drawing/2014/main" id="{8CD2B1F7-4B29-49AD-A840-C6CF64DB9F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1450" y="556212"/>
            <a:ext cx="2272950" cy="4918897"/>
          </a:xfrm>
          <a:prstGeom prst="rect">
            <a:avLst/>
          </a:prstGeom>
        </p:spPr>
      </p:pic>
      <p:sp>
        <p:nvSpPr>
          <p:cNvPr id="2" name="Espace réservé du numéro de diapositive 1">
            <a:extLst>
              <a:ext uri="{FF2B5EF4-FFF2-40B4-BE49-F238E27FC236}">
                <a16:creationId xmlns:a16="http://schemas.microsoft.com/office/drawing/2014/main" id="{765AF7D2-5C9C-422A-BF06-2FBD364B2C5A}"/>
              </a:ext>
            </a:extLst>
          </p:cNvPr>
          <p:cNvSpPr>
            <a:spLocks noGrp="1"/>
          </p:cNvSpPr>
          <p:nvPr>
            <p:ph type="sldNum" sz="quarter" idx="12"/>
          </p:nvPr>
        </p:nvSpPr>
        <p:spPr/>
        <p:txBody>
          <a:bodyPr/>
          <a:lstStyle/>
          <a:p>
            <a:fld id="{4ABFC991-18F6-485A-BE0B-9061B9D5CD41}" type="slidenum">
              <a:rPr lang="en-US" smtClean="0"/>
              <a:pPr/>
              <a:t>45</a:t>
            </a:fld>
            <a:endParaRPr lang="en-US" dirty="0"/>
          </a:p>
        </p:txBody>
      </p:sp>
      <p:sp>
        <p:nvSpPr>
          <p:cNvPr id="3" name="Espace réservé du contenu 2">
            <a:extLst>
              <a:ext uri="{FF2B5EF4-FFF2-40B4-BE49-F238E27FC236}">
                <a16:creationId xmlns:a16="http://schemas.microsoft.com/office/drawing/2014/main" id="{1D40B0B0-792D-4B30-9326-D3E421D7D1C0}"/>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application MyGov.be pour les citoyens dans laquelle ils trouvent dans la partie Documents</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données de carte d'identité</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données de permis de conduire </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données de certificat(s) d'immatriculation</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extrait de l'acte de naissance et mariage</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carte isi+</a:t>
            </a: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statuts sociaux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MyBenefits</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B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44500" marR="0" lvl="0" indent="-266700" algn="l" defTabSz="914400" rtl="0" eaLnBrk="1" fontAlgn="auto" latinLnBrk="0" hangingPunct="1">
              <a:lnSpc>
                <a:spcPct val="90000"/>
              </a:lnSpc>
              <a:spcBef>
                <a:spcPts val="1000"/>
              </a:spcBef>
              <a:spcAft>
                <a:spcPts val="0"/>
              </a:spcAft>
              <a:buClrTx/>
              <a:buSzTx/>
              <a:buFont typeface="Montserrat" panose="00000500000000000000" pitchFamily="2" charset="0"/>
              <a:buChar char="-"/>
              <a:tabLst/>
              <a:defRPr/>
            </a:pPr>
            <a:r>
              <a:rPr kumimoji="0" lang="en-BE"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re 3">
            <a:extLst>
              <a:ext uri="{FF2B5EF4-FFF2-40B4-BE49-F238E27FC236}">
                <a16:creationId xmlns:a16="http://schemas.microsoft.com/office/drawing/2014/main" id="{FC26D084-6D0E-4C07-AA5F-534D2C09AC7A}"/>
              </a:ext>
            </a:extLst>
          </p:cNvPr>
          <p:cNvSpPr>
            <a:spLocks noGrp="1"/>
          </p:cNvSpPr>
          <p:nvPr>
            <p:ph type="title"/>
          </p:nvPr>
        </p:nvSpPr>
        <p:spPr/>
        <p:txBody>
          <a:bodyPr/>
          <a:lstStyle/>
          <a:p>
            <a:r>
              <a:rPr lang="fr-FR" dirty="0"/>
              <a:t>MyGOV.be – </a:t>
            </a:r>
            <a:r>
              <a:rPr lang="en-BE" dirty="0"/>
              <a:t>Documents</a:t>
            </a:r>
            <a:endParaRPr lang="nl-BE" dirty="0"/>
          </a:p>
        </p:txBody>
      </p:sp>
      <p:pic>
        <p:nvPicPr>
          <p:cNvPr id="17" name="Afbeelding 20">
            <a:extLst>
              <a:ext uri="{FF2B5EF4-FFF2-40B4-BE49-F238E27FC236}">
                <a16:creationId xmlns:a16="http://schemas.microsoft.com/office/drawing/2014/main" id="{A38B2C16-4EB3-4EE5-AD98-CC6E561AD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8912" y="969551"/>
            <a:ext cx="2272950" cy="4918897"/>
          </a:xfrm>
          <a:prstGeom prst="rect">
            <a:avLst/>
          </a:prstGeom>
        </p:spPr>
      </p:pic>
      <p:pic>
        <p:nvPicPr>
          <p:cNvPr id="19" name="Afbeelding 8">
            <a:extLst>
              <a:ext uri="{FF2B5EF4-FFF2-40B4-BE49-F238E27FC236}">
                <a16:creationId xmlns:a16="http://schemas.microsoft.com/office/drawing/2014/main" id="{68C59A40-3FD2-4858-AE1F-3D4A751A44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6374" y="1266257"/>
            <a:ext cx="2272950" cy="4918897"/>
          </a:xfrm>
          <a:prstGeom prst="rect">
            <a:avLst/>
          </a:prstGeom>
        </p:spPr>
      </p:pic>
      <p:pic>
        <p:nvPicPr>
          <p:cNvPr id="20" name="Afbeelding 18">
            <a:extLst>
              <a:ext uri="{FF2B5EF4-FFF2-40B4-BE49-F238E27FC236}">
                <a16:creationId xmlns:a16="http://schemas.microsoft.com/office/drawing/2014/main" id="{5CD3A5E7-B31A-435B-99C6-B9DF04A5F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5774" y="1562963"/>
            <a:ext cx="2272950" cy="4918897"/>
          </a:xfrm>
          <a:prstGeom prst="rect">
            <a:avLst/>
          </a:prstGeom>
        </p:spPr>
      </p:pic>
      <p:pic>
        <p:nvPicPr>
          <p:cNvPr id="21" name="Picture 6">
            <a:extLst>
              <a:ext uri="{FF2B5EF4-FFF2-40B4-BE49-F238E27FC236}">
                <a16:creationId xmlns:a16="http://schemas.microsoft.com/office/drawing/2014/main" id="{06AD5237-4D2B-4B43-8B1A-59CD75D703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3236" y="1859669"/>
            <a:ext cx="2272950" cy="4918897"/>
          </a:xfrm>
          <a:prstGeom prst="rect">
            <a:avLst/>
          </a:prstGeom>
        </p:spPr>
      </p:pic>
    </p:spTree>
    <p:extLst>
      <p:ext uri="{BB962C8B-B14F-4D97-AF65-F5344CB8AC3E}">
        <p14:creationId xmlns:p14="http://schemas.microsoft.com/office/powerpoint/2010/main" val="76072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nl-BE" dirty="0"/>
              <a:t>Datawarehouse</a:t>
            </a:r>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coördinatie van </a:t>
            </a:r>
            <a:r>
              <a:rPr lang="nl-BE" b="1" dirty="0">
                <a:solidFill>
                  <a:srgbClr val="384653"/>
                </a:solidFill>
                <a:latin typeface="Calibri" panose="020F0502020204030204" pitchFamily="34" charset="0"/>
                <a:ea typeface="Calibri" panose="020F0502020204030204" pitchFamily="34" charset="0"/>
                <a:cs typeface="Calibri" panose="020F0502020204030204" pitchFamily="34" charset="0"/>
              </a:rPr>
              <a:t>46</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gegevensaanvragen  </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permanente coördinatie van het periodiek laden en van de exploitatie van het datawarehouse arbeidsmarkt en sociale bescherming</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actualisering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webtoepassingen</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 het ter beschikking stellen van demofilmpjes</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geleidelijke integratie van gegevens over personen met een handicap </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verdere automatisering documentatie</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46</a:t>
            </a:fld>
            <a:endParaRPr lang="en-US" dirty="0"/>
          </a:p>
        </p:txBody>
      </p:sp>
    </p:spTree>
    <p:extLst>
      <p:ext uri="{BB962C8B-B14F-4D97-AF65-F5344CB8AC3E}">
        <p14:creationId xmlns:p14="http://schemas.microsoft.com/office/powerpoint/2010/main" val="997396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nl-BE" dirty="0"/>
              <a:t>Datawarehouse</a:t>
            </a:r>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 </a:t>
            </a:r>
            <a:r>
              <a:rPr kumimoji="0" lang="en-BE" sz="3000" b="0" i="0" u="none" strike="noStrike" kern="1200" cap="none" spc="0" normalizeH="0" baseline="0" noProof="0" dirty="0" err="1">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en</a:t>
            </a: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BE" sz="3000" b="0" i="0" u="none" strike="noStrike" kern="1200" cap="none" spc="0" normalizeH="0" baseline="0" noProof="0" dirty="0" err="1">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verder</a:t>
            </a:r>
            <a:endPar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duidelijke afbakening verantwoordelijkheden tussen stakeholders volgens competenties</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maximale rechtstreekse ontsluiting van het datawarehouse met een minimale menselijke interventie</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gebruik nieuwe technologieën voor een efficiëntere ontsluitingswijze van de gegevens</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terbeschikkingstelling van sets van synthetische data waarop de gebruikers verwerkingsmodellen kunnen bouwen die nadien op de gegevens van het datawarehouse kunnen worden toegepast</a:t>
            </a:r>
            <a:endParaRPr lang="en-BE" dirty="0">
              <a:solidFill>
                <a:srgbClr val="384653"/>
              </a:solidFill>
              <a:latin typeface="Calibri" panose="020F0502020204030204" pitchFamily="34" charset="0"/>
              <a:ea typeface="Calibri" panose="020F0502020204030204" pitchFamily="34" charset="0"/>
              <a:cs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47</a:t>
            </a:fld>
            <a:endParaRPr lang="en-US" dirty="0"/>
          </a:p>
        </p:txBody>
      </p:sp>
    </p:spTree>
    <p:extLst>
      <p:ext uri="{BB962C8B-B14F-4D97-AF65-F5344CB8AC3E}">
        <p14:creationId xmlns:p14="http://schemas.microsoft.com/office/powerpoint/2010/main" val="3888600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nl-BE" dirty="0"/>
              <a:t>Datawarehouse</a:t>
            </a:r>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 </a:t>
            </a:r>
            <a:r>
              <a:rPr kumimoji="0" lang="en-BE" sz="3000" b="0" i="0" u="none" strike="noStrike" kern="1200" cap="none" spc="0" normalizeH="0" baseline="0" noProof="0" dirty="0" err="1">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en</a:t>
            </a: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BE" sz="3000" b="0" i="0" u="none" strike="noStrike" kern="1200" cap="none" spc="0" normalizeH="0" baseline="0" noProof="0" dirty="0" err="1">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verder</a:t>
            </a:r>
            <a:endPar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responsabilisering gebruikers om</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hun behoeften op een gestandaardiseerde en stabiele wijze te definiëren</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op een gestandaardiseerde en stabiele wijze vast te leggen op welke wijze uit de operationele gegevens afgeleide gegevens worden berekend en de beschikbare en afgeleide gegevens te documenteren</a:t>
            </a:r>
          </a:p>
          <a:p>
            <a:pPr marL="504825" lvl="1" indent="-285750">
              <a:buFont typeface="Montserrat" panose="00000500000000000000" pitchFamily="2"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een volledige en precieze aanvraag te doen, inclusief de beschrijving van de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by</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design maatregelen voor degelijke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anonimisering</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of minstens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pseudonimisering</a:t>
            </a:r>
            <a:endParaRPr lang="nl-BE"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structurele financiering vanuit de federale en gefedereerde instanties bevoegd voor wetenschapsbeleid; indien dat niet mogelijk is, doorrekenen van een aantal reële kosten aan bepaalde gebruikers</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48</a:t>
            </a:fld>
            <a:endParaRPr lang="en-US" dirty="0"/>
          </a:p>
        </p:txBody>
      </p:sp>
    </p:spTree>
    <p:extLst>
      <p:ext uri="{BB962C8B-B14F-4D97-AF65-F5344CB8AC3E}">
        <p14:creationId xmlns:p14="http://schemas.microsoft.com/office/powerpoint/2010/main" val="1220120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F80815-AAD1-4A57-B829-159B256B6BF8}"/>
              </a:ext>
            </a:extLst>
          </p:cNvPr>
          <p:cNvSpPr>
            <a:spLocks noGrp="1"/>
          </p:cNvSpPr>
          <p:nvPr>
            <p:ph type="title"/>
          </p:nvPr>
        </p:nvSpPr>
        <p:spPr/>
        <p:txBody>
          <a:bodyPr/>
          <a:lstStyle/>
          <a:p>
            <a:r>
              <a:rPr lang="nl-BE" dirty="0"/>
              <a:t>P</a:t>
            </a:r>
            <a:r>
              <a:rPr lang="en-BE" dirty="0" err="1"/>
              <a:t>ortail</a:t>
            </a:r>
            <a:r>
              <a:rPr lang="en-BE" dirty="0"/>
              <a:t> </a:t>
            </a:r>
            <a:r>
              <a:rPr lang="en-BE" dirty="0" err="1"/>
              <a:t>sécurité</a:t>
            </a:r>
            <a:r>
              <a:rPr lang="en-BE" dirty="0"/>
              <a:t> </a:t>
            </a:r>
            <a:r>
              <a:rPr lang="en-BE" dirty="0" err="1"/>
              <a:t>sociale</a:t>
            </a:r>
            <a:endParaRPr lang="nl-BE" dirty="0"/>
          </a:p>
        </p:txBody>
      </p:sp>
      <p:sp>
        <p:nvSpPr>
          <p:cNvPr id="3" name="Espace réservé du contenu 2">
            <a:extLst>
              <a:ext uri="{FF2B5EF4-FFF2-40B4-BE49-F238E27FC236}">
                <a16:creationId xmlns:a16="http://schemas.microsoft.com/office/drawing/2014/main" id="{BBE7B85B-ABEB-4FA0-A226-4AC16D88156C}"/>
              </a:ext>
            </a:extLst>
          </p:cNvPr>
          <p:cNvSpPr>
            <a:spLocks noGrp="1"/>
          </p:cNvSpPr>
          <p:nvPr>
            <p:ph idx="1"/>
          </p:nvPr>
        </p:nvSpPr>
        <p:spPr/>
        <p:txBody>
          <a:bodyPr>
            <a:normAutofit/>
          </a:bodyPr>
          <a:lstStyle/>
          <a:p>
            <a:r>
              <a:rPr lang="en-BE" dirty="0"/>
              <a:t>Socialsecurity.be a</a:t>
            </a:r>
            <a:r>
              <a:rPr lang="fr-FR" dirty="0" err="1"/>
              <a:t>ujourd’hui</a:t>
            </a:r>
            <a:r>
              <a:rPr lang="en-BE" dirty="0"/>
              <a:t> = </a:t>
            </a:r>
            <a:r>
              <a:rPr lang="fr-FR" dirty="0"/>
              <a:t>un paysage fragmenté</a:t>
            </a:r>
            <a:endParaRPr lang="en-BE" dirty="0"/>
          </a:p>
          <a:p>
            <a:pPr lvl="1"/>
            <a:r>
              <a:rPr lang="fr-FR" sz="2000" dirty="0"/>
              <a:t>multitude d'informations générales et renvois vers des services en ligne disparates</a:t>
            </a:r>
            <a:endParaRPr lang="en-BE" sz="2000" dirty="0"/>
          </a:p>
          <a:p>
            <a:pPr lvl="1"/>
            <a:r>
              <a:rPr lang="fr-FR" sz="2000" dirty="0"/>
              <a:t>aucune cohérence entre les services</a:t>
            </a:r>
            <a:r>
              <a:rPr lang="en-BE" sz="2000" dirty="0"/>
              <a:t> </a:t>
            </a:r>
            <a:r>
              <a:rPr lang="en-BE" sz="2000" dirty="0">
                <a:sym typeface="Wingdings" panose="05000000000000000000" pitchFamily="2" charset="2"/>
              </a:rPr>
              <a:t></a:t>
            </a:r>
            <a:r>
              <a:rPr lang="fr-FR" sz="2000" dirty="0"/>
              <a:t> nuit à leur reconnaissance et à leur fiabilité</a:t>
            </a:r>
            <a:endParaRPr lang="en-BE" sz="2000" dirty="0"/>
          </a:p>
          <a:p>
            <a:pPr lvl="1"/>
            <a:r>
              <a:rPr lang="fr-FR" sz="2000" b="0" i="0" dirty="0">
                <a:solidFill>
                  <a:srgbClr val="3C4043"/>
                </a:solidFill>
                <a:effectLst/>
              </a:rPr>
              <a:t>gestion et pérennisation de ces services numériques représentent un coût important</a:t>
            </a:r>
            <a:endParaRPr lang="en-BE" sz="2000" b="0" i="0" dirty="0">
              <a:solidFill>
                <a:srgbClr val="3C4043"/>
              </a:solidFill>
              <a:effectLst/>
            </a:endParaRPr>
          </a:p>
          <a:p>
            <a:r>
              <a:rPr lang="en-BE" dirty="0" err="1">
                <a:solidFill>
                  <a:srgbClr val="3C4043"/>
                </a:solidFill>
              </a:rPr>
              <a:t>évolution</a:t>
            </a:r>
            <a:r>
              <a:rPr lang="en-BE" dirty="0">
                <a:solidFill>
                  <a:srgbClr val="3C4043"/>
                </a:solidFill>
              </a:rPr>
              <a:t> </a:t>
            </a:r>
            <a:r>
              <a:rPr lang="en-BE" dirty="0" err="1">
                <a:solidFill>
                  <a:srgbClr val="3C4043"/>
                </a:solidFill>
              </a:rPr>
              <a:t>vers</a:t>
            </a:r>
            <a:r>
              <a:rPr lang="en-BE" dirty="0">
                <a:solidFill>
                  <a:srgbClr val="3C4043"/>
                </a:solidFill>
              </a:rPr>
              <a:t> un </a:t>
            </a:r>
            <a:r>
              <a:rPr lang="en-BE" dirty="0" err="1">
                <a:solidFill>
                  <a:srgbClr val="3C4043"/>
                </a:solidFill>
              </a:rPr>
              <a:t>portail</a:t>
            </a:r>
            <a:r>
              <a:rPr lang="en-BE" dirty="0">
                <a:solidFill>
                  <a:srgbClr val="3C4043"/>
                </a:solidFill>
              </a:rPr>
              <a:t> dans la </a:t>
            </a:r>
            <a:r>
              <a:rPr lang="en-BE" dirty="0" err="1">
                <a:solidFill>
                  <a:srgbClr val="3C4043"/>
                </a:solidFill>
              </a:rPr>
              <a:t>philosophie</a:t>
            </a:r>
            <a:r>
              <a:rPr lang="en-BE" dirty="0">
                <a:solidFill>
                  <a:srgbClr val="3C4043"/>
                </a:solidFill>
              </a:rPr>
              <a:t> </a:t>
            </a:r>
            <a:r>
              <a:rPr lang="en-BE" dirty="0" err="1">
                <a:solidFill>
                  <a:srgbClr val="3C4043"/>
                </a:solidFill>
              </a:rPr>
              <a:t>eGov</a:t>
            </a:r>
            <a:r>
              <a:rPr lang="en-BE" dirty="0">
                <a:solidFill>
                  <a:srgbClr val="3C4043"/>
                </a:solidFill>
              </a:rPr>
              <a:t> 3.0</a:t>
            </a:r>
          </a:p>
          <a:p>
            <a:pPr lvl="1"/>
            <a:r>
              <a:rPr lang="fr-FR" sz="2000" dirty="0">
                <a:solidFill>
                  <a:srgbClr val="3C4043"/>
                </a:solidFill>
              </a:rPr>
              <a:t>utilisateur final au centre </a:t>
            </a:r>
            <a:r>
              <a:rPr lang="en-BE" sz="2000" dirty="0">
                <a:solidFill>
                  <a:srgbClr val="3C4043"/>
                </a:solidFill>
                <a:sym typeface="Wingdings" panose="05000000000000000000" pitchFamily="2" charset="2"/>
              </a:rPr>
              <a:t></a:t>
            </a:r>
            <a:r>
              <a:rPr lang="fr-FR" sz="2000" dirty="0">
                <a:solidFill>
                  <a:srgbClr val="3C4043"/>
                </a:solidFill>
              </a:rPr>
              <a:t> l'expérience utilisateur est adaptée au parcours utilisateur (et non au fonctionnement interne) et est simple et intuitive</a:t>
            </a:r>
            <a:endParaRPr lang="en-BE" sz="2000" dirty="0">
              <a:solidFill>
                <a:srgbClr val="3C4043"/>
              </a:solidFill>
            </a:endParaRPr>
          </a:p>
          <a:p>
            <a:pPr lvl="1"/>
            <a:r>
              <a:rPr lang="en-BE" sz="2000" dirty="0">
                <a:solidFill>
                  <a:srgbClr val="3C4043"/>
                </a:solidFill>
              </a:rPr>
              <a:t>e</a:t>
            </a:r>
            <a:r>
              <a:rPr lang="fr-FR" sz="2000" dirty="0" err="1">
                <a:solidFill>
                  <a:srgbClr val="3C4043"/>
                </a:solidFill>
              </a:rPr>
              <a:t>xpérience</a:t>
            </a:r>
            <a:r>
              <a:rPr lang="fr-FR" sz="2000" dirty="0">
                <a:solidFill>
                  <a:srgbClr val="3C4043"/>
                </a:solidFill>
              </a:rPr>
              <a:t> sur mesure </a:t>
            </a:r>
            <a:r>
              <a:rPr lang="en-BE" sz="2000" dirty="0">
                <a:solidFill>
                  <a:srgbClr val="3C4043"/>
                </a:solidFill>
                <a:sym typeface="Wingdings" panose="05000000000000000000" pitchFamily="2" charset="2"/>
              </a:rPr>
              <a:t></a:t>
            </a:r>
            <a:r>
              <a:rPr lang="fr-FR" sz="2000" dirty="0">
                <a:solidFill>
                  <a:srgbClr val="3C4043"/>
                </a:solidFill>
              </a:rPr>
              <a:t> l'utilisateur reçoit les informations et les services les plus pertinents, tant avant qu'après son inscription</a:t>
            </a:r>
            <a:endParaRPr lang="en-BE" sz="2000" dirty="0">
              <a:solidFill>
                <a:srgbClr val="3C4043"/>
              </a:solidFill>
            </a:endParaRPr>
          </a:p>
          <a:p>
            <a:pPr lvl="1"/>
            <a:r>
              <a:rPr lang="en-BE" sz="2000" dirty="0">
                <a:solidFill>
                  <a:srgbClr val="3C4043"/>
                </a:solidFill>
              </a:rPr>
              <a:t>p</a:t>
            </a:r>
            <a:r>
              <a:rPr lang="fr-FR" sz="2000" dirty="0">
                <a:solidFill>
                  <a:srgbClr val="3C4043"/>
                </a:solidFill>
              </a:rPr>
              <a:t>as d'erreur possible </a:t>
            </a:r>
            <a:r>
              <a:rPr lang="en-BE" sz="2000" dirty="0">
                <a:solidFill>
                  <a:srgbClr val="3C4043"/>
                </a:solidFill>
                <a:sym typeface="Wingdings" panose="05000000000000000000" pitchFamily="2" charset="2"/>
              </a:rPr>
              <a:t> </a:t>
            </a:r>
            <a:r>
              <a:rPr lang="fr-FR" sz="2000" dirty="0">
                <a:solidFill>
                  <a:srgbClr val="3C4043"/>
                </a:solidFill>
              </a:rPr>
              <a:t>l'utilisateur trouve toujours son chemin, sans se perdre dans un trop grand nombre d'entrées</a:t>
            </a:r>
            <a:endParaRPr lang="en-BE" sz="2000" dirty="0"/>
          </a:p>
        </p:txBody>
      </p:sp>
      <p:sp>
        <p:nvSpPr>
          <p:cNvPr id="4" name="Espace réservé du numéro de diapositive 3">
            <a:extLst>
              <a:ext uri="{FF2B5EF4-FFF2-40B4-BE49-F238E27FC236}">
                <a16:creationId xmlns:a16="http://schemas.microsoft.com/office/drawing/2014/main" id="{0928DE45-0ACE-4BA1-8C9B-F4368374EDAF}"/>
              </a:ext>
            </a:extLst>
          </p:cNvPr>
          <p:cNvSpPr>
            <a:spLocks noGrp="1"/>
          </p:cNvSpPr>
          <p:nvPr>
            <p:ph type="sldNum" sz="quarter" idx="12"/>
          </p:nvPr>
        </p:nvSpPr>
        <p:spPr/>
        <p:txBody>
          <a:bodyPr/>
          <a:lstStyle/>
          <a:p>
            <a:fld id="{4ABFC991-18F6-485A-BE0B-9061B9D5CD41}" type="slidenum">
              <a:rPr lang="en-US" smtClean="0"/>
              <a:pPr/>
              <a:t>49</a:t>
            </a:fld>
            <a:endParaRPr lang="en-US" dirty="0"/>
          </a:p>
        </p:txBody>
      </p:sp>
    </p:spTree>
    <p:extLst>
      <p:ext uri="{BB962C8B-B14F-4D97-AF65-F5344CB8AC3E}">
        <p14:creationId xmlns:p14="http://schemas.microsoft.com/office/powerpoint/2010/main" val="2859575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259D75CC-6484-4D7C-8B85-6A85DDC6D2E0}"/>
              </a:ext>
            </a:extLst>
          </p:cNvPr>
          <p:cNvSpPr txBox="1"/>
          <p:nvPr/>
        </p:nvSpPr>
        <p:spPr>
          <a:xfrm>
            <a:off x="498667" y="2730768"/>
            <a:ext cx="8612371" cy="1323439"/>
          </a:xfrm>
          <a:prstGeom prst="rect">
            <a:avLst/>
          </a:prstGeom>
          <a:solidFill>
            <a:schemeClr val="accent5">
              <a:lumMod val="50000"/>
            </a:schemeClr>
          </a:solidFill>
          <a:ln>
            <a:noFill/>
          </a:ln>
        </p:spPr>
        <p:txBody>
          <a:bodyPr wrap="square" rtlCol="0" anchor="ctr">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video – </a:t>
            </a:r>
            <a:r>
              <a:rPr lang="nl-BE" altLang="en-US" sz="4000" b="1" dirty="0">
                <a:solidFill>
                  <a:prstClr val="white"/>
                </a:solidFill>
                <a:latin typeface="Microsoft JhengHei Light" panose="020B0304030504040204" pitchFamily="34" charset="-120"/>
                <a:ea typeface="Microsoft JhengHei Light" panose="020B0304030504040204" pitchFamily="34" charset="-120"/>
              </a:rPr>
              <a:t>Karel</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a:t>
            </a:r>
            <a:r>
              <a:rPr lang="nl-BE" altLang="en-US" sz="4000" b="1" dirty="0">
                <a:solidFill>
                  <a:prstClr val="white"/>
                </a:solidFill>
                <a:latin typeface="Microsoft JhengHei Light" panose="020B0304030504040204" pitchFamily="34" charset="-120"/>
                <a:ea typeface="Microsoft JhengHei Light" panose="020B0304030504040204" pitchFamily="34" charset="-120"/>
              </a:rPr>
              <a:t>Van</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a:t>
            </a:r>
            <a:r>
              <a:rPr lang="nl-BE" altLang="en-US" sz="4000" b="1" dirty="0">
                <a:solidFill>
                  <a:prstClr val="white"/>
                </a:solidFill>
                <a:latin typeface="Microsoft JhengHei Light" panose="020B0304030504040204" pitchFamily="34" charset="-120"/>
                <a:ea typeface="Microsoft JhengHei Light" panose="020B0304030504040204" pitchFamily="34" charset="-120"/>
              </a:rPr>
              <a:t>Eeckhoutte</a:t>
            </a:r>
            <a:br>
              <a:rPr lang="fr-BE" altLang="en-US" sz="4000" b="1" dirty="0">
                <a:solidFill>
                  <a:prstClr val="white"/>
                </a:solidFill>
                <a:latin typeface="Microsoft JhengHei Light" panose="020B0304030504040204" pitchFamily="34" charset="-120"/>
                <a:ea typeface="Microsoft JhengHei Light" panose="020B0304030504040204" pitchFamily="34" charset="-120"/>
              </a:rPr>
            </a:b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eGov</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3.0</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3458807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E37BC47-437A-4E41-9EB4-85B3257ECD37}"/>
              </a:ext>
            </a:extLst>
          </p:cNvPr>
          <p:cNvSpPr>
            <a:spLocks noGrp="1"/>
          </p:cNvSpPr>
          <p:nvPr>
            <p:ph type="sldNum" sz="quarter" idx="12"/>
          </p:nvPr>
        </p:nvSpPr>
        <p:spPr/>
        <p:txBody>
          <a:bodyPr/>
          <a:lstStyle/>
          <a:p>
            <a:fld id="{4ABFC991-18F6-485A-BE0B-9061B9D5CD41}" type="slidenum">
              <a:rPr lang="en-US" smtClean="0"/>
              <a:pPr/>
              <a:t>50</a:t>
            </a:fld>
            <a:endParaRPr lang="en-US" dirty="0"/>
          </a:p>
        </p:txBody>
      </p:sp>
      <p:pic>
        <p:nvPicPr>
          <p:cNvPr id="5" name="Image 4">
            <a:extLst>
              <a:ext uri="{FF2B5EF4-FFF2-40B4-BE49-F238E27FC236}">
                <a16:creationId xmlns:a16="http://schemas.microsoft.com/office/drawing/2014/main" id="{16EE60AB-96E7-4908-9C70-D7F6B9DC479C}"/>
              </a:ext>
            </a:extLst>
          </p:cNvPr>
          <p:cNvPicPr>
            <a:picLocks noChangeAspect="1"/>
          </p:cNvPicPr>
          <p:nvPr/>
        </p:nvPicPr>
        <p:blipFill>
          <a:blip r:embed="rId3"/>
          <a:stretch>
            <a:fillRect/>
          </a:stretch>
        </p:blipFill>
        <p:spPr>
          <a:xfrm>
            <a:off x="229418" y="840690"/>
            <a:ext cx="11733164" cy="5176620"/>
          </a:xfrm>
          <a:prstGeom prst="rect">
            <a:avLst/>
          </a:prstGeom>
        </p:spPr>
      </p:pic>
    </p:spTree>
    <p:extLst>
      <p:ext uri="{BB962C8B-B14F-4D97-AF65-F5344CB8AC3E}">
        <p14:creationId xmlns:p14="http://schemas.microsoft.com/office/powerpoint/2010/main" val="3312931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1507" y="2721114"/>
              <a:ext cx="8612371" cy="707886"/>
            </a:xfrm>
            <a:prstGeom prst="rect">
              <a:avLst/>
            </a:prstGeom>
            <a:noFill/>
          </p:spPr>
          <p:txBody>
            <a:bodyPr wrap="square" rtlCol="0">
              <a:spAutoFit/>
            </a:bodyPr>
            <a:lstStyle/>
            <a:p>
              <a:pPr lvl="0" algn="ct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Europese</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uitdagingen</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1273991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4C3413-0278-43F6-9CAE-2BA828342A15}"/>
              </a:ext>
            </a:extLst>
          </p:cNvPr>
          <p:cNvSpPr>
            <a:spLocks noGrp="1"/>
          </p:cNvSpPr>
          <p:nvPr>
            <p:ph type="title"/>
          </p:nvPr>
        </p:nvSpPr>
        <p:spPr/>
        <p:txBody>
          <a:bodyPr/>
          <a:lstStyle/>
          <a:p>
            <a:r>
              <a:rPr lang="nl-BE" dirty="0"/>
              <a:t>Verwachtingen</a:t>
            </a:r>
          </a:p>
        </p:txBody>
      </p:sp>
      <p:sp>
        <p:nvSpPr>
          <p:cNvPr id="3" name="Espace réservé du contenu 2">
            <a:extLst>
              <a:ext uri="{FF2B5EF4-FFF2-40B4-BE49-F238E27FC236}">
                <a16:creationId xmlns:a16="http://schemas.microsoft.com/office/drawing/2014/main" id="{FE5DCC70-5E09-4711-8D26-CA22AAE7C260}"/>
              </a:ext>
            </a:extLst>
          </p:cNvPr>
          <p:cNvSpPr>
            <a:spLocks noGrp="1"/>
          </p:cNvSpPr>
          <p:nvPr>
            <p:ph idx="1"/>
          </p:nvPr>
        </p:nvSpPr>
        <p:spPr/>
        <p:txBody>
          <a:bodyPr/>
          <a:lstStyle/>
          <a:p>
            <a:r>
              <a:rPr lang="nl-BE" dirty="0"/>
              <a:t>EU-burgers </a:t>
            </a:r>
            <a:r>
              <a:rPr lang="en-BE" dirty="0" err="1"/>
              <a:t>moeten</a:t>
            </a:r>
            <a:r>
              <a:rPr lang="en-BE" dirty="0"/>
              <a:t> </a:t>
            </a:r>
            <a:r>
              <a:rPr lang="nl-BE" dirty="0"/>
              <a:t>altijd en overal hun verzekeringsstatus kunnen aantonen</a:t>
            </a:r>
            <a:r>
              <a:rPr lang="en-BE" dirty="0"/>
              <a:t> </a:t>
            </a:r>
            <a:br>
              <a:rPr lang="en-BE" dirty="0"/>
            </a:br>
            <a:r>
              <a:rPr lang="en-BE" dirty="0">
                <a:sym typeface="Wingdings" panose="05000000000000000000" pitchFamily="2" charset="2"/>
              </a:rPr>
              <a:t> z</a:t>
            </a:r>
            <a:r>
              <a:rPr lang="nl-BE" dirty="0"/>
              <a:t>e moeten hun verzekeringsstatus kunnen aantonen om tegen hetzelfde tarief als in het land van verblijf gebruik te kunnen maken van gezondheidszorg, zelfs als ze geen fysieke kaart bij zich hebben.</a:t>
            </a:r>
            <a:endParaRPr lang="en-BE" dirty="0"/>
          </a:p>
          <a:p>
            <a:r>
              <a:rPr lang="nl-BE" dirty="0"/>
              <a:t>medische </a:t>
            </a:r>
            <a:r>
              <a:rPr lang="en-BE" dirty="0" err="1"/>
              <a:t>voorschriften</a:t>
            </a:r>
            <a:r>
              <a:rPr lang="nl-BE" dirty="0"/>
              <a:t> </a:t>
            </a:r>
            <a:r>
              <a:rPr lang="en-BE" dirty="0" err="1"/>
              <a:t>moeten</a:t>
            </a:r>
            <a:r>
              <a:rPr lang="en-BE" dirty="0"/>
              <a:t> </a:t>
            </a:r>
            <a:r>
              <a:rPr lang="nl-BE" dirty="0"/>
              <a:t>overal </a:t>
            </a:r>
            <a:r>
              <a:rPr lang="en-BE" dirty="0" err="1"/>
              <a:t>binnen</a:t>
            </a:r>
            <a:r>
              <a:rPr lang="en-BE" dirty="0"/>
              <a:t> de EU </a:t>
            </a:r>
            <a:r>
              <a:rPr lang="nl-BE" dirty="0"/>
              <a:t>geldig zijn</a:t>
            </a:r>
            <a:r>
              <a:rPr lang="en-BE" dirty="0"/>
              <a:t> </a:t>
            </a:r>
            <a:br>
              <a:rPr lang="en-BE" dirty="0"/>
            </a:br>
            <a:r>
              <a:rPr lang="en-BE" dirty="0">
                <a:sym typeface="Wingdings" panose="05000000000000000000" pitchFamily="2" charset="2"/>
              </a:rPr>
              <a:t> t</a:t>
            </a:r>
            <a:r>
              <a:rPr lang="nl-BE" dirty="0" err="1"/>
              <a:t>oegang</a:t>
            </a:r>
            <a:r>
              <a:rPr lang="nl-BE" dirty="0"/>
              <a:t> tot digitale </a:t>
            </a:r>
            <a:r>
              <a:rPr lang="en-BE" dirty="0" err="1"/>
              <a:t>voorschriften</a:t>
            </a:r>
            <a:r>
              <a:rPr lang="nl-BE" dirty="0"/>
              <a:t> en erkenning van </a:t>
            </a:r>
            <a:r>
              <a:rPr lang="en-BE" dirty="0" err="1"/>
              <a:t>voorschriften</a:t>
            </a:r>
            <a:r>
              <a:rPr lang="nl-BE" dirty="0"/>
              <a:t> in een andere lidstaat</a:t>
            </a:r>
            <a:endParaRPr lang="en-BE" dirty="0"/>
          </a:p>
          <a:p>
            <a:r>
              <a:rPr lang="en-BE" dirty="0"/>
              <a:t>a</a:t>
            </a:r>
            <a:r>
              <a:rPr lang="nl-BE" dirty="0" err="1"/>
              <a:t>rtsen</a:t>
            </a:r>
            <a:r>
              <a:rPr lang="nl-BE" dirty="0"/>
              <a:t> in het buitenland moeten essentiële gegevens kennen</a:t>
            </a:r>
            <a:r>
              <a:rPr lang="en-BE" dirty="0"/>
              <a:t> </a:t>
            </a:r>
            <a:br>
              <a:rPr lang="en-BE" dirty="0"/>
            </a:br>
            <a:r>
              <a:rPr lang="en-BE" dirty="0">
                <a:sym typeface="Wingdings" panose="05000000000000000000" pitchFamily="2" charset="2"/>
              </a:rPr>
              <a:t> </a:t>
            </a:r>
            <a:r>
              <a:rPr lang="nl-BE" dirty="0"/>
              <a:t>veilige uitwisseling van essentiële medische dossiers </a:t>
            </a:r>
            <a:endParaRPr lang="en-BE" dirty="0"/>
          </a:p>
          <a:p>
            <a:r>
              <a:rPr lang="en-BE" dirty="0"/>
              <a:t>s</a:t>
            </a:r>
            <a:r>
              <a:rPr lang="nl-BE" dirty="0" err="1"/>
              <a:t>ystemen</a:t>
            </a:r>
            <a:r>
              <a:rPr lang="nl-BE" dirty="0"/>
              <a:t> moeten gewoon werken</a:t>
            </a:r>
            <a:r>
              <a:rPr lang="en-BE" dirty="0"/>
              <a:t> </a:t>
            </a:r>
            <a:br>
              <a:rPr lang="en-BE" dirty="0"/>
            </a:br>
            <a:r>
              <a:rPr lang="en-BE" dirty="0">
                <a:sym typeface="Wingdings" panose="05000000000000000000" pitchFamily="2" charset="2"/>
              </a:rPr>
              <a:t> </a:t>
            </a:r>
            <a:r>
              <a:rPr lang="en-BE" dirty="0" err="1">
                <a:sym typeface="Wingdings" panose="05000000000000000000" pitchFamily="2" charset="2"/>
              </a:rPr>
              <a:t>systemen</a:t>
            </a:r>
            <a:r>
              <a:rPr lang="en-BE" dirty="0">
                <a:sym typeface="Wingdings" panose="05000000000000000000" pitchFamily="2" charset="2"/>
              </a:rPr>
              <a:t> </a:t>
            </a:r>
            <a:r>
              <a:rPr lang="nl-BE" dirty="0"/>
              <a:t>moeten naadloze verificatie en gegevensuitwisseling tussen lidstaten ondersteunen</a:t>
            </a:r>
            <a:r>
              <a:rPr lang="en-BE" dirty="0"/>
              <a:t> </a:t>
            </a:r>
          </a:p>
          <a:p>
            <a:pPr marL="182563" indent="-182563">
              <a:buNone/>
            </a:pPr>
            <a:r>
              <a:rPr lang="en-BE" dirty="0"/>
              <a:t>+ </a:t>
            </a:r>
            <a:r>
              <a:rPr lang="nl-BE" dirty="0"/>
              <a:t>toegevoegde waarde </a:t>
            </a:r>
            <a:r>
              <a:rPr lang="en-BE" dirty="0">
                <a:sym typeface="Wingdings" panose="05000000000000000000" pitchFamily="2" charset="2"/>
              </a:rPr>
              <a:t> s</a:t>
            </a:r>
            <a:r>
              <a:rPr lang="nl-BE" dirty="0"/>
              <a:t>nel, zonder papierwerk en op een geïntegreerde manier om</a:t>
            </a:r>
            <a:r>
              <a:rPr lang="en-BE" dirty="0"/>
              <a:t> </a:t>
            </a:r>
            <a:r>
              <a:rPr lang="nl-BE" dirty="0"/>
              <a:t>de administratieve lasten voor de burger te verminderen</a:t>
            </a:r>
          </a:p>
        </p:txBody>
      </p:sp>
      <p:sp>
        <p:nvSpPr>
          <p:cNvPr id="4" name="Espace réservé du numéro de diapositive 3">
            <a:extLst>
              <a:ext uri="{FF2B5EF4-FFF2-40B4-BE49-F238E27FC236}">
                <a16:creationId xmlns:a16="http://schemas.microsoft.com/office/drawing/2014/main" id="{CADC851F-7317-478D-A663-FCF2ACF5C35A}"/>
              </a:ext>
            </a:extLst>
          </p:cNvPr>
          <p:cNvSpPr>
            <a:spLocks noGrp="1"/>
          </p:cNvSpPr>
          <p:nvPr>
            <p:ph type="sldNum" sz="quarter" idx="12"/>
          </p:nvPr>
        </p:nvSpPr>
        <p:spPr/>
        <p:txBody>
          <a:bodyPr/>
          <a:lstStyle/>
          <a:p>
            <a:fld id="{4ABFC991-18F6-485A-BE0B-9061B9D5CD41}" type="slidenum">
              <a:rPr lang="en-US" smtClean="0"/>
              <a:pPr/>
              <a:t>52</a:t>
            </a:fld>
            <a:endParaRPr lang="en-US" dirty="0"/>
          </a:p>
        </p:txBody>
      </p:sp>
    </p:spTree>
    <p:extLst>
      <p:ext uri="{BB962C8B-B14F-4D97-AF65-F5344CB8AC3E}">
        <p14:creationId xmlns:p14="http://schemas.microsoft.com/office/powerpoint/2010/main" val="231866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759B63-870B-4033-88BC-940F7BEFDC25}"/>
              </a:ext>
            </a:extLst>
          </p:cNvPr>
          <p:cNvSpPr>
            <a:spLocks noGrp="1"/>
          </p:cNvSpPr>
          <p:nvPr>
            <p:ph type="title"/>
          </p:nvPr>
        </p:nvSpPr>
        <p:spPr/>
        <p:txBody>
          <a:bodyPr/>
          <a:lstStyle/>
          <a:p>
            <a:r>
              <a:rPr lang="nl-BE" dirty="0"/>
              <a:t>Hoe aan de verwachtingen voldoen</a:t>
            </a:r>
          </a:p>
        </p:txBody>
      </p:sp>
      <p:sp>
        <p:nvSpPr>
          <p:cNvPr id="3" name="Espace réservé du contenu 2">
            <a:extLst>
              <a:ext uri="{FF2B5EF4-FFF2-40B4-BE49-F238E27FC236}">
                <a16:creationId xmlns:a16="http://schemas.microsoft.com/office/drawing/2014/main" id="{43690551-36F9-434A-A2DD-9A27270FC62E}"/>
              </a:ext>
            </a:extLst>
          </p:cNvPr>
          <p:cNvSpPr>
            <a:spLocks noGrp="1"/>
          </p:cNvSpPr>
          <p:nvPr>
            <p:ph idx="1"/>
          </p:nvPr>
        </p:nvSpPr>
        <p:spPr/>
        <p:txBody>
          <a:bodyPr>
            <a:normAutofit/>
          </a:bodyPr>
          <a:lstStyle/>
          <a:p>
            <a:r>
              <a:rPr lang="en-BE" dirty="0" err="1">
                <a:latin typeface="Calibri" panose="020F0502020204030204" pitchFamily="34" charset="0"/>
                <a:ea typeface="Calibri" panose="020F0502020204030204" pitchFamily="34" charset="0"/>
                <a:cs typeface="Calibri" panose="020F0502020204030204" pitchFamily="34" charset="0"/>
              </a:rPr>
              <a:t>ontsluiten</a:t>
            </a:r>
            <a:r>
              <a:rPr lang="nl-BE" dirty="0">
                <a:latin typeface="Calibri" panose="020F0502020204030204" pitchFamily="34" charset="0"/>
                <a:ea typeface="Calibri" panose="020F0502020204030204" pitchFamily="34" charset="0"/>
                <a:cs typeface="Calibri" panose="020F0502020204030204" pitchFamily="34" charset="0"/>
              </a:rPr>
              <a:t> van authentieke bronnen in alle lidstaten</a:t>
            </a:r>
            <a:endParaRPr lang="en-BE" dirty="0">
              <a:latin typeface="Calibri" panose="020F0502020204030204" pitchFamily="34" charset="0"/>
              <a:ea typeface="Calibri" panose="020F0502020204030204" pitchFamily="34" charset="0"/>
              <a:cs typeface="Calibri" panose="020F0502020204030204" pitchFamily="34" charset="0"/>
            </a:endParaRPr>
          </a:p>
          <a:p>
            <a:pPr lvl="1"/>
            <a:r>
              <a:rPr lang="nl-BE" dirty="0">
                <a:latin typeface="Calibri" panose="020F0502020204030204" pitchFamily="34" charset="0"/>
                <a:ea typeface="Calibri" panose="020F0502020204030204" pitchFamily="34" charset="0"/>
                <a:cs typeface="Calibri" panose="020F0502020204030204" pitchFamily="34" charset="0"/>
              </a:rPr>
              <a:t>online raadpleging en verificatie in authentieke bronnen van de </a:t>
            </a:r>
            <a:r>
              <a:rPr lang="en-BE" dirty="0" err="1">
                <a:latin typeface="Calibri" panose="020F0502020204030204" pitchFamily="34" charset="0"/>
                <a:ea typeface="Calibri" panose="020F0502020204030204" pitchFamily="34" charset="0"/>
                <a:cs typeface="Calibri" panose="020F0502020204030204" pitchFamily="34" charset="0"/>
              </a:rPr>
              <a:t>thuisstaat</a:t>
            </a:r>
            <a:r>
              <a:rPr lang="nl-BE" dirty="0">
                <a:latin typeface="Calibri" panose="020F0502020204030204" pitchFamily="34" charset="0"/>
                <a:ea typeface="Calibri" panose="020F0502020204030204" pitchFamily="34" charset="0"/>
                <a:cs typeface="Calibri" panose="020F0502020204030204" pitchFamily="34" charset="0"/>
              </a:rPr>
              <a:t> door zorgverleners in de lidstaat van verblijf</a:t>
            </a:r>
            <a:endParaRPr lang="en-BE" dirty="0">
              <a:latin typeface="Calibri" panose="020F0502020204030204" pitchFamily="34" charset="0"/>
              <a:ea typeface="Calibri" panose="020F0502020204030204" pitchFamily="34" charset="0"/>
              <a:cs typeface="Calibri" panose="020F0502020204030204" pitchFamily="34" charset="0"/>
            </a:endParaRPr>
          </a:p>
          <a:p>
            <a:pPr lvl="1"/>
            <a:r>
              <a:rPr lang="nl-BE" dirty="0">
                <a:latin typeface="Calibri" panose="020F0502020204030204" pitchFamily="34" charset="0"/>
                <a:ea typeface="Calibri" panose="020F0502020204030204" pitchFamily="34" charset="0"/>
                <a:cs typeface="Calibri" panose="020F0502020204030204" pitchFamily="34" charset="0"/>
              </a:rPr>
              <a:t>beste aanpak</a:t>
            </a:r>
            <a:r>
              <a:rPr lang="en-BE" dirty="0">
                <a:latin typeface="Calibri" panose="020F0502020204030204" pitchFamily="34" charset="0"/>
                <a:ea typeface="Calibri" panose="020F0502020204030204" pitchFamily="34" charset="0"/>
                <a:cs typeface="Calibri" panose="020F0502020204030204" pitchFamily="34" charset="0"/>
              </a:rPr>
              <a:t> </a:t>
            </a:r>
          </a:p>
          <a:p>
            <a:pPr lvl="1" indent="-1588">
              <a:buFont typeface="Wingdings" panose="05000000000000000000" pitchFamily="2" charset="2"/>
              <a:buChar char="à"/>
            </a:pPr>
            <a:r>
              <a:rPr lang="nl-BE" dirty="0">
                <a:latin typeface="Calibri" panose="020F0502020204030204" pitchFamily="34" charset="0"/>
                <a:ea typeface="Calibri" panose="020F0502020204030204" pitchFamily="34" charset="0"/>
                <a:cs typeface="Calibri" panose="020F0502020204030204" pitchFamily="34" charset="0"/>
              </a:rPr>
              <a:t>gebruikmaken van betrouwbare bronnen </a:t>
            </a:r>
            <a:endParaRPr lang="en-BE" dirty="0">
              <a:latin typeface="Calibri" panose="020F0502020204030204" pitchFamily="34" charset="0"/>
              <a:ea typeface="Calibri" panose="020F0502020204030204" pitchFamily="34" charset="0"/>
              <a:cs typeface="Calibri" panose="020F0502020204030204" pitchFamily="34" charset="0"/>
            </a:endParaRPr>
          </a:p>
          <a:p>
            <a:pPr lvl="1" indent="-1588">
              <a:buFont typeface="Wingdings" panose="05000000000000000000" pitchFamily="2" charset="2"/>
              <a:buChar char="à"/>
            </a:pPr>
            <a:r>
              <a:rPr lang="en-BE" dirty="0">
                <a:latin typeface="Calibri" panose="020F0502020204030204" pitchFamily="34" charset="0"/>
                <a:ea typeface="Calibri" panose="020F0502020204030204" pitchFamily="34" charset="0"/>
                <a:cs typeface="Calibri" panose="020F0502020204030204" pitchFamily="34" charset="0"/>
              </a:rPr>
              <a:t>l</a:t>
            </a:r>
            <a:r>
              <a:rPr lang="nl-BE" dirty="0">
                <a:latin typeface="Calibri" panose="020F0502020204030204" pitchFamily="34" charset="0"/>
                <a:ea typeface="Calibri" panose="020F0502020204030204" pitchFamily="34" charset="0"/>
                <a:cs typeface="Calibri" panose="020F0502020204030204" pitchFamily="34" charset="0"/>
              </a:rPr>
              <a:t>asten voor burgers vermijden</a:t>
            </a:r>
            <a:endParaRPr lang="en-BE" dirty="0">
              <a:latin typeface="Calibri" panose="020F0502020204030204" pitchFamily="34" charset="0"/>
              <a:ea typeface="Calibri" panose="020F0502020204030204" pitchFamily="34" charset="0"/>
              <a:cs typeface="Calibri" panose="020F0502020204030204" pitchFamily="34" charset="0"/>
            </a:endParaRPr>
          </a:p>
          <a:p>
            <a:pPr lvl="1"/>
            <a:r>
              <a:rPr lang="nl-BE" dirty="0">
                <a:latin typeface="Calibri" panose="020F0502020204030204" pitchFamily="34" charset="0"/>
                <a:ea typeface="Calibri" panose="020F0502020204030204" pitchFamily="34" charset="0"/>
                <a:cs typeface="Calibri" panose="020F0502020204030204" pitchFamily="34" charset="0"/>
              </a:rPr>
              <a:t>niet realistisch op korte of zelfs middellange termijn</a:t>
            </a:r>
            <a:endParaRPr lang="en-BE" dirty="0">
              <a:latin typeface="Calibri" panose="020F0502020204030204" pitchFamily="34" charset="0"/>
              <a:ea typeface="Calibri" panose="020F0502020204030204" pitchFamily="34" charset="0"/>
              <a:cs typeface="Calibri" panose="020F0502020204030204" pitchFamily="34" charset="0"/>
            </a:endParaRPr>
          </a:p>
          <a:p>
            <a:r>
              <a:rPr lang="en-BE" dirty="0">
                <a:latin typeface="Calibri" panose="020F0502020204030204" pitchFamily="34" charset="0"/>
                <a:ea typeface="Calibri" panose="020F0502020204030204" pitchFamily="34" charset="0"/>
                <a:cs typeface="Calibri" panose="020F0502020204030204" pitchFamily="34" charset="0"/>
              </a:rPr>
              <a:t>g</a:t>
            </a:r>
            <a:r>
              <a:rPr lang="nl-BE" dirty="0" err="1">
                <a:latin typeface="Calibri" panose="020F0502020204030204" pitchFamily="34" charset="0"/>
                <a:ea typeface="Calibri" panose="020F0502020204030204" pitchFamily="34" charset="0"/>
                <a:cs typeface="Calibri" panose="020F0502020204030204" pitchFamily="34" charset="0"/>
              </a:rPr>
              <a:t>ebruik</a:t>
            </a:r>
            <a:r>
              <a:rPr lang="nl-BE" dirty="0">
                <a:latin typeface="Calibri" panose="020F0502020204030204" pitchFamily="34" charset="0"/>
                <a:ea typeface="Calibri" panose="020F0502020204030204" pitchFamily="34" charset="0"/>
                <a:cs typeface="Calibri" panose="020F0502020204030204" pitchFamily="34" charset="0"/>
              </a:rPr>
              <a:t> van EUDI-</a:t>
            </a:r>
            <a:r>
              <a:rPr lang="en-BE" dirty="0">
                <a:latin typeface="Calibri" panose="020F0502020204030204" pitchFamily="34" charset="0"/>
                <a:ea typeface="Calibri" panose="020F0502020204030204" pitchFamily="34" charset="0"/>
                <a:cs typeface="Calibri" panose="020F0502020204030204" pitchFamily="34" charset="0"/>
              </a:rPr>
              <a:t>wallet</a:t>
            </a:r>
          </a:p>
          <a:p>
            <a:pPr lvl="1"/>
            <a:r>
              <a:rPr lang="nl-BE" dirty="0">
                <a:latin typeface="Calibri" panose="020F0502020204030204" pitchFamily="34" charset="0"/>
                <a:ea typeface="Calibri" panose="020F0502020204030204" pitchFamily="34" charset="0"/>
                <a:cs typeface="Calibri" panose="020F0502020204030204" pitchFamily="34" charset="0"/>
              </a:rPr>
              <a:t>domein sociale zekerheid: grootschalige proefprojecten met EHIC en PDA1</a:t>
            </a:r>
          </a:p>
          <a:p>
            <a:pPr lvl="1"/>
            <a:r>
              <a:rPr lang="nl-BE" dirty="0">
                <a:latin typeface="Calibri" panose="020F0502020204030204" pitchFamily="34" charset="0"/>
                <a:ea typeface="Calibri" panose="020F0502020204030204" pitchFamily="34" charset="0"/>
                <a:cs typeface="Calibri" panose="020F0502020204030204" pitchFamily="34" charset="0"/>
              </a:rPr>
              <a:t>domein gezondheidszorg: European health Data Space, </a:t>
            </a:r>
            <a:r>
              <a:rPr lang="nl-BE" dirty="0" err="1">
                <a:latin typeface="Calibri" panose="020F0502020204030204" pitchFamily="34" charset="0"/>
                <a:ea typeface="Calibri" panose="020F0502020204030204" pitchFamily="34" charset="0"/>
                <a:cs typeface="Calibri" panose="020F0502020204030204" pitchFamily="34" charset="0"/>
              </a:rPr>
              <a:t>myHealth</a:t>
            </a:r>
            <a:r>
              <a:rPr lang="nl-BE" dirty="0">
                <a:latin typeface="Calibri" panose="020F0502020204030204" pitchFamily="34" charset="0"/>
                <a:ea typeface="Calibri" panose="020F0502020204030204" pitchFamily="34" charset="0"/>
                <a:cs typeface="Calibri" panose="020F0502020204030204" pitchFamily="34" charset="0"/>
              </a:rPr>
              <a:t> at </a:t>
            </a:r>
            <a:r>
              <a:rPr lang="nl-BE" dirty="0" err="1">
                <a:latin typeface="Calibri" panose="020F0502020204030204" pitchFamily="34" charset="0"/>
                <a:ea typeface="Calibri" panose="020F0502020204030204" pitchFamily="34" charset="0"/>
                <a:cs typeface="Calibri" panose="020F0502020204030204" pitchFamily="34" charset="0"/>
              </a:rPr>
              <a:t>myHands</a:t>
            </a:r>
            <a:r>
              <a:rPr lang="nl-BE" dirty="0">
                <a:latin typeface="Calibri" panose="020F0502020204030204" pitchFamily="34" charset="0"/>
                <a:ea typeface="Calibri" panose="020F0502020204030204" pitchFamily="34" charset="0"/>
                <a:cs typeface="Calibri" panose="020F0502020204030204" pitchFamily="34" charset="0"/>
              </a:rPr>
              <a:t> </a:t>
            </a:r>
          </a:p>
          <a:p>
            <a:pPr lvl="1"/>
            <a:r>
              <a:rPr lang="nl-BE" dirty="0" err="1">
                <a:latin typeface="Calibri" panose="020F0502020204030204" pitchFamily="34" charset="0"/>
                <a:ea typeface="Calibri" panose="020F0502020204030204" pitchFamily="34" charset="0"/>
                <a:cs typeface="Calibri" panose="020F0502020204030204" pitchFamily="34" charset="0"/>
              </a:rPr>
              <a:t>MyGov</a:t>
            </a:r>
            <a:r>
              <a:rPr lang="nl-BE" dirty="0">
                <a:latin typeface="Calibri" panose="020F0502020204030204" pitchFamily="34" charset="0"/>
                <a:ea typeface="Calibri" panose="020F0502020204030204" pitchFamily="34" charset="0"/>
                <a:cs typeface="Calibri" panose="020F0502020204030204" pitchFamily="34" charset="0"/>
              </a:rPr>
              <a:t>-app</a:t>
            </a:r>
            <a:r>
              <a:rPr lang="en-BE" dirty="0">
                <a:latin typeface="Calibri" panose="020F0502020204030204" pitchFamily="34" charset="0"/>
                <a:ea typeface="Calibri" panose="020F0502020204030204" pitchFamily="34" charset="0"/>
                <a:cs typeface="Calibri" panose="020F0502020204030204" pitchFamily="34" charset="0"/>
              </a:rPr>
              <a:t> (</a:t>
            </a:r>
            <a:r>
              <a:rPr lang="nl-BE" dirty="0">
                <a:latin typeface="Calibri" panose="020F0502020204030204" pitchFamily="34" charset="0"/>
                <a:ea typeface="Calibri" panose="020F0502020204030204" pitchFamily="34" charset="0"/>
                <a:cs typeface="Calibri" panose="020F0502020204030204" pitchFamily="34" charset="0"/>
              </a:rPr>
              <a:t>B</a:t>
            </a:r>
            <a:r>
              <a:rPr lang="en-BE" dirty="0" err="1">
                <a:latin typeface="Calibri" panose="020F0502020204030204" pitchFamily="34" charset="0"/>
                <a:ea typeface="Calibri" panose="020F0502020204030204" pitchFamily="34" charset="0"/>
                <a:cs typeface="Calibri" panose="020F0502020204030204" pitchFamily="34" charset="0"/>
              </a:rPr>
              <a:t>elgian</a:t>
            </a:r>
            <a:r>
              <a:rPr lang="en-BE" dirty="0">
                <a:latin typeface="Calibri" panose="020F0502020204030204" pitchFamily="34" charset="0"/>
                <a:ea typeface="Calibri" panose="020F0502020204030204" pitchFamily="34" charset="0"/>
                <a:cs typeface="Calibri" panose="020F0502020204030204" pitchFamily="34" charset="0"/>
              </a:rPr>
              <a:t> digital wallet)</a:t>
            </a:r>
          </a:p>
          <a:p>
            <a:pPr marL="269875" lvl="1" indent="0">
              <a:buNone/>
            </a:pPr>
            <a:endParaRPr lang="en-BE" dirty="0"/>
          </a:p>
        </p:txBody>
      </p:sp>
      <p:sp>
        <p:nvSpPr>
          <p:cNvPr id="4" name="Espace réservé du numéro de diapositive 3">
            <a:extLst>
              <a:ext uri="{FF2B5EF4-FFF2-40B4-BE49-F238E27FC236}">
                <a16:creationId xmlns:a16="http://schemas.microsoft.com/office/drawing/2014/main" id="{A4978323-9F77-40DA-863D-3943467C2E1C}"/>
              </a:ext>
            </a:extLst>
          </p:cNvPr>
          <p:cNvSpPr>
            <a:spLocks noGrp="1"/>
          </p:cNvSpPr>
          <p:nvPr>
            <p:ph type="sldNum" sz="quarter" idx="12"/>
          </p:nvPr>
        </p:nvSpPr>
        <p:spPr/>
        <p:txBody>
          <a:bodyPr/>
          <a:lstStyle/>
          <a:p>
            <a:fld id="{4ABFC991-18F6-485A-BE0B-9061B9D5CD41}" type="slidenum">
              <a:rPr lang="en-US" smtClean="0"/>
              <a:pPr/>
              <a:t>53</a:t>
            </a:fld>
            <a:endParaRPr lang="en-US" dirty="0"/>
          </a:p>
        </p:txBody>
      </p:sp>
    </p:spTree>
    <p:extLst>
      <p:ext uri="{BB962C8B-B14F-4D97-AF65-F5344CB8AC3E}">
        <p14:creationId xmlns:p14="http://schemas.microsoft.com/office/powerpoint/2010/main" val="10372159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DE918B-B677-48DA-9E5C-BB0395475491}"/>
              </a:ext>
            </a:extLst>
          </p:cNvPr>
          <p:cNvSpPr>
            <a:spLocks noGrp="1"/>
          </p:cNvSpPr>
          <p:nvPr>
            <p:ph type="title"/>
          </p:nvPr>
        </p:nvSpPr>
        <p:spPr/>
        <p:txBody>
          <a:bodyPr/>
          <a:lstStyle/>
          <a:p>
            <a:r>
              <a:rPr lang="nl-BE" dirty="0"/>
              <a:t>Hoe aan de verwachtingen voldoen</a:t>
            </a:r>
          </a:p>
        </p:txBody>
      </p:sp>
      <p:sp>
        <p:nvSpPr>
          <p:cNvPr id="3" name="Espace réservé du contenu 2">
            <a:extLst>
              <a:ext uri="{FF2B5EF4-FFF2-40B4-BE49-F238E27FC236}">
                <a16:creationId xmlns:a16="http://schemas.microsoft.com/office/drawing/2014/main" id="{93BD338B-E03C-4AE8-8810-521EC9B87283}"/>
              </a:ext>
            </a:extLst>
          </p:cNvPr>
          <p:cNvSpPr>
            <a:spLocks noGrp="1"/>
          </p:cNvSpPr>
          <p:nvPr>
            <p:ph idx="1"/>
          </p:nvPr>
        </p:nvSpPr>
        <p:spPr/>
        <p:txBody>
          <a:bodyPr/>
          <a:lstStyle/>
          <a:p>
            <a:r>
              <a:rPr lang="en-BE" dirty="0"/>
              <a:t>e</a:t>
            </a:r>
            <a:r>
              <a:rPr lang="nl-BE" dirty="0" err="1"/>
              <a:t>envoudig</a:t>
            </a:r>
            <a:r>
              <a:rPr lang="nl-BE" dirty="0"/>
              <a:t> te implementeren oplossing voor elektronische </a:t>
            </a:r>
            <a:r>
              <a:rPr lang="nl-BE" dirty="0" err="1"/>
              <a:t>atteste</a:t>
            </a:r>
            <a:r>
              <a:rPr lang="en-BE" dirty="0"/>
              <a:t>n</a:t>
            </a:r>
            <a:r>
              <a:rPr lang="nl-BE" dirty="0"/>
              <a:t> van attributen</a:t>
            </a:r>
            <a:endParaRPr lang="en-BE" dirty="0"/>
          </a:p>
          <a:p>
            <a:pPr lvl="1"/>
            <a:r>
              <a:rPr lang="nl-NL" dirty="0"/>
              <a:t>een elektronisch PDF-document verrijkt met een QR-code die de gegevens bevat die ook zichtbaar op het PDF-document staan en digitaal ondertekend zijn</a:t>
            </a:r>
            <a:endParaRPr lang="en-BE" dirty="0"/>
          </a:p>
          <a:p>
            <a:pPr lvl="1"/>
            <a:r>
              <a:rPr lang="nl-BE" dirty="0"/>
              <a:t>inclusieve oplossing, aangezien niet elke burger de EUDI-</a:t>
            </a:r>
            <a:r>
              <a:rPr lang="en-BE" dirty="0"/>
              <a:t>wallet</a:t>
            </a:r>
            <a:r>
              <a:rPr lang="nl-BE" dirty="0"/>
              <a:t> zal gebruiken</a:t>
            </a:r>
            <a:endParaRPr lang="en-BE" dirty="0"/>
          </a:p>
          <a:p>
            <a:pPr lvl="1"/>
            <a:r>
              <a:rPr lang="nl-BE" dirty="0"/>
              <a:t>duurzame oplossing ter vervanging van papieren/plastic documenten</a:t>
            </a:r>
            <a:endParaRPr lang="en-BE" dirty="0"/>
          </a:p>
          <a:p>
            <a:pPr lvl="1"/>
            <a:r>
              <a:rPr lang="nl-BE" dirty="0"/>
              <a:t>herbruikbare oplossing voor andere toepassingen</a:t>
            </a:r>
            <a:r>
              <a:rPr lang="en-BE" dirty="0"/>
              <a:t> </a:t>
            </a:r>
            <a:r>
              <a:rPr lang="en-US" dirty="0"/>
              <a:t>(European Disability Card, European Parking Card)</a:t>
            </a:r>
          </a:p>
          <a:p>
            <a:pPr lvl="1"/>
            <a:r>
              <a:rPr lang="en-US" altLang="en-BE" dirty="0"/>
              <a:t>Proof of Concept</a:t>
            </a:r>
            <a:r>
              <a:rPr lang="en-BE" altLang="en-BE" dirty="0"/>
              <a:t> : </a:t>
            </a:r>
            <a:r>
              <a:rPr lang="nl-BE" dirty="0"/>
              <a:t>België heeft de uitgifte van het “</a:t>
            </a:r>
            <a:r>
              <a:rPr lang="nl-BE" dirty="0" err="1"/>
              <a:t>Provisional</a:t>
            </a:r>
            <a:r>
              <a:rPr lang="nl-BE" dirty="0"/>
              <a:t> </a:t>
            </a:r>
            <a:r>
              <a:rPr lang="nl-BE" dirty="0" err="1"/>
              <a:t>Replacement</a:t>
            </a:r>
            <a:r>
              <a:rPr lang="nl-BE" dirty="0"/>
              <a:t> </a:t>
            </a:r>
            <a:r>
              <a:rPr lang="nl-BE" dirty="0" err="1"/>
              <a:t>Certificate</a:t>
            </a:r>
            <a:r>
              <a:rPr lang="nl-BE" dirty="0"/>
              <a:t>” (PRC) gedigitaliseerd conform de </a:t>
            </a:r>
            <a:r>
              <a:rPr lang="nl-BE" dirty="0" err="1"/>
              <a:t>specificities</a:t>
            </a:r>
            <a:r>
              <a:rPr lang="nl-BE" dirty="0"/>
              <a:t> van de</a:t>
            </a:r>
            <a:r>
              <a:rPr lang="en-BE" dirty="0"/>
              <a:t> </a:t>
            </a:r>
            <a:r>
              <a:rPr lang="en-IE" dirty="0"/>
              <a:t>Ad-hoc group </a:t>
            </a:r>
            <a:r>
              <a:rPr lang="en-BE" dirty="0"/>
              <a:t>(AHG) </a:t>
            </a:r>
            <a:r>
              <a:rPr lang="en-IE" dirty="0"/>
              <a:t>on the digitalisation of the </a:t>
            </a:r>
            <a:r>
              <a:rPr lang="en-US" dirty="0"/>
              <a:t>European Health Insurance Card</a:t>
            </a:r>
            <a:r>
              <a:rPr lang="en-BE" dirty="0"/>
              <a:t> (</a:t>
            </a:r>
            <a:r>
              <a:rPr lang="en-US" dirty="0"/>
              <a:t>EHIC</a:t>
            </a:r>
            <a:r>
              <a:rPr lang="en-BE" dirty="0"/>
              <a:t>)</a:t>
            </a:r>
          </a:p>
          <a:p>
            <a:r>
              <a:rPr lang="en-BE" dirty="0"/>
              <a:t>d</a:t>
            </a:r>
            <a:r>
              <a:rPr lang="nl-BE" dirty="0"/>
              <a:t>e weg vooruit</a:t>
            </a:r>
            <a:r>
              <a:rPr lang="en-BE" dirty="0"/>
              <a:t> =</a:t>
            </a:r>
            <a:r>
              <a:rPr lang="nl-BE" dirty="0"/>
              <a:t> geïntegreerde oplossingen</a:t>
            </a:r>
            <a:r>
              <a:rPr lang="en-BE" dirty="0"/>
              <a:t> </a:t>
            </a:r>
            <a:r>
              <a:rPr lang="nl-BE" dirty="0"/>
              <a:t>voor </a:t>
            </a:r>
            <a:r>
              <a:rPr lang="nl-BE" dirty="0" err="1"/>
              <a:t>multisectorale</a:t>
            </a:r>
            <a:r>
              <a:rPr lang="nl-BE" dirty="0"/>
              <a:t> </a:t>
            </a:r>
            <a:r>
              <a:rPr lang="nl-BE" dirty="0" err="1"/>
              <a:t>use</a:t>
            </a:r>
            <a:r>
              <a:rPr lang="nl-BE" dirty="0"/>
              <a:t> cases</a:t>
            </a:r>
            <a:endParaRPr lang="en-BE" dirty="0"/>
          </a:p>
          <a:p>
            <a:pPr marL="269875" lvl="1" indent="0">
              <a:buNone/>
            </a:pPr>
            <a:endParaRPr lang="nl-NL" strike="sngStrike" dirty="0"/>
          </a:p>
        </p:txBody>
      </p:sp>
      <p:sp>
        <p:nvSpPr>
          <p:cNvPr id="4" name="Espace réservé du numéro de diapositive 3">
            <a:extLst>
              <a:ext uri="{FF2B5EF4-FFF2-40B4-BE49-F238E27FC236}">
                <a16:creationId xmlns:a16="http://schemas.microsoft.com/office/drawing/2014/main" id="{BA7E2AB8-4D2F-49EE-A24D-DE14525B3101}"/>
              </a:ext>
            </a:extLst>
          </p:cNvPr>
          <p:cNvSpPr>
            <a:spLocks noGrp="1"/>
          </p:cNvSpPr>
          <p:nvPr>
            <p:ph type="sldNum" sz="quarter" idx="12"/>
          </p:nvPr>
        </p:nvSpPr>
        <p:spPr/>
        <p:txBody>
          <a:bodyPr/>
          <a:lstStyle/>
          <a:p>
            <a:fld id="{4ABFC991-18F6-485A-BE0B-9061B9D5CD41}" type="slidenum">
              <a:rPr lang="en-US" smtClean="0"/>
              <a:pPr/>
              <a:t>54</a:t>
            </a:fld>
            <a:endParaRPr lang="en-US" dirty="0"/>
          </a:p>
        </p:txBody>
      </p:sp>
    </p:spTree>
    <p:extLst>
      <p:ext uri="{BB962C8B-B14F-4D97-AF65-F5344CB8AC3E}">
        <p14:creationId xmlns:p14="http://schemas.microsoft.com/office/powerpoint/2010/main" val="1318286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259D75CC-6484-4D7C-8B85-6A85DDC6D2E0}"/>
              </a:ext>
            </a:extLst>
          </p:cNvPr>
          <p:cNvSpPr txBox="1"/>
          <p:nvPr/>
        </p:nvSpPr>
        <p:spPr>
          <a:xfrm>
            <a:off x="498667" y="3038544"/>
            <a:ext cx="8612371" cy="707886"/>
          </a:xfrm>
          <a:prstGeom prst="rect">
            <a:avLst/>
          </a:prstGeom>
          <a:solidFill>
            <a:schemeClr val="accent5">
              <a:lumMod val="50000"/>
            </a:schemeClr>
          </a:solidFill>
          <a:ln>
            <a:noFill/>
          </a:ln>
        </p:spPr>
        <p:txBody>
          <a:bodyPr wrap="square" rtlCol="0" anchor="ctr">
            <a:spAutoFit/>
          </a:bodyPr>
          <a:lstStyle/>
          <a:p>
            <a:pPr lvl="0" algn="ctr"/>
            <a:r>
              <a:rPr lang="en-BE" altLang="en-US" sz="4000" b="1" dirty="0">
                <a:solidFill>
                  <a:prstClr val="white"/>
                </a:solidFill>
                <a:latin typeface="Microsoft JhengHei Light" panose="020B0304030504040204" pitchFamily="34" charset="-120"/>
                <a:ea typeface="Microsoft JhengHei Light" panose="020B0304030504040204" pitchFamily="34" charset="-120"/>
              </a:rPr>
              <a:t>demos –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ePRC</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 &amp; </a:t>
            </a:r>
            <a:r>
              <a:rPr lang="en-BE" altLang="en-US" sz="4000" b="1" dirty="0" err="1">
                <a:solidFill>
                  <a:prstClr val="white"/>
                </a:solidFill>
                <a:latin typeface="Microsoft JhengHei Light" panose="020B0304030504040204" pitchFamily="34" charset="-120"/>
                <a:ea typeface="Microsoft JhengHei Light" panose="020B0304030504040204" pitchFamily="34" charset="-120"/>
              </a:rPr>
              <a:t>eBox</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3266745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F365B-AD69-4199-A0AA-F0F8A741CD61}"/>
              </a:ext>
            </a:extLst>
          </p:cNvPr>
          <p:cNvSpPr>
            <a:spLocks noGrp="1"/>
          </p:cNvSpPr>
          <p:nvPr>
            <p:ph type="title"/>
          </p:nvPr>
        </p:nvSpPr>
        <p:spPr/>
        <p:txBody>
          <a:bodyPr/>
          <a:lstStyle/>
          <a:p>
            <a:r>
              <a:rPr lang="nl-BE" dirty="0"/>
              <a:t>I</a:t>
            </a:r>
            <a:r>
              <a:rPr lang="en-BE" dirty="0" err="1"/>
              <a:t>nsérer</a:t>
            </a:r>
            <a:r>
              <a:rPr lang="en-BE" dirty="0"/>
              <a:t> demo </a:t>
            </a:r>
            <a:r>
              <a:rPr lang="en-BE" dirty="0" err="1"/>
              <a:t>ePRC</a:t>
            </a:r>
            <a:endParaRPr lang="nl-BE" dirty="0"/>
          </a:p>
        </p:txBody>
      </p:sp>
      <p:sp>
        <p:nvSpPr>
          <p:cNvPr id="3" name="Espace réservé du contenu 2">
            <a:extLst>
              <a:ext uri="{FF2B5EF4-FFF2-40B4-BE49-F238E27FC236}">
                <a16:creationId xmlns:a16="http://schemas.microsoft.com/office/drawing/2014/main" id="{E86C2E55-DE7C-4A87-8CEB-071F970FCAF1}"/>
              </a:ext>
            </a:extLst>
          </p:cNvPr>
          <p:cNvSpPr>
            <a:spLocks noGrp="1"/>
          </p:cNvSpPr>
          <p:nvPr>
            <p:ph idx="1"/>
          </p:nvPr>
        </p:nvSpPr>
        <p:spPr/>
        <p:txBody>
          <a:bodyPr/>
          <a:lstStyle/>
          <a:p>
            <a:endParaRPr lang="nl-BE" dirty="0"/>
          </a:p>
          <a:p>
            <a:endParaRPr lang="nl-BE" dirty="0"/>
          </a:p>
        </p:txBody>
      </p:sp>
      <p:sp>
        <p:nvSpPr>
          <p:cNvPr id="4" name="Espace réservé du numéro de diapositive 3">
            <a:extLst>
              <a:ext uri="{FF2B5EF4-FFF2-40B4-BE49-F238E27FC236}">
                <a16:creationId xmlns:a16="http://schemas.microsoft.com/office/drawing/2014/main" id="{23F5DF49-63B5-4CDA-A2E2-8211A93FDD43}"/>
              </a:ext>
            </a:extLst>
          </p:cNvPr>
          <p:cNvSpPr>
            <a:spLocks noGrp="1"/>
          </p:cNvSpPr>
          <p:nvPr>
            <p:ph type="sldNum" sz="quarter" idx="12"/>
          </p:nvPr>
        </p:nvSpPr>
        <p:spPr/>
        <p:txBody>
          <a:bodyPr/>
          <a:lstStyle/>
          <a:p>
            <a:fld id="{4ABFC991-18F6-485A-BE0B-9061B9D5CD41}" type="slidenum">
              <a:rPr lang="en-US" smtClean="0"/>
              <a:pPr/>
              <a:t>56</a:t>
            </a:fld>
            <a:endParaRPr lang="en-US" dirty="0"/>
          </a:p>
        </p:txBody>
      </p:sp>
      <p:pic>
        <p:nvPicPr>
          <p:cNvPr id="5" name="0ePRC_English">
            <a:hlinkClick r:id="" action="ppaction://media"/>
            <a:extLst>
              <a:ext uri="{FF2B5EF4-FFF2-40B4-BE49-F238E27FC236}">
                <a16:creationId xmlns:a16="http://schemas.microsoft.com/office/drawing/2014/main" id="{B0A95119-CE4D-4130-845F-4101B1308D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 y="11015"/>
            <a:ext cx="12152836" cy="6835970"/>
          </a:xfrm>
          <a:prstGeom prst="rect">
            <a:avLst/>
          </a:prstGeom>
        </p:spPr>
      </p:pic>
    </p:spTree>
    <p:extLst>
      <p:ext uri="{BB962C8B-B14F-4D97-AF65-F5344CB8AC3E}">
        <p14:creationId xmlns:p14="http://schemas.microsoft.com/office/powerpoint/2010/main" val="157766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F365B-AD69-4199-A0AA-F0F8A741CD61}"/>
              </a:ext>
            </a:extLst>
          </p:cNvPr>
          <p:cNvSpPr>
            <a:spLocks noGrp="1"/>
          </p:cNvSpPr>
          <p:nvPr>
            <p:ph type="title"/>
          </p:nvPr>
        </p:nvSpPr>
        <p:spPr/>
        <p:txBody>
          <a:bodyPr/>
          <a:lstStyle/>
          <a:p>
            <a:r>
              <a:rPr lang="nl-BE" dirty="0"/>
              <a:t>I</a:t>
            </a:r>
            <a:r>
              <a:rPr lang="en-BE" dirty="0" err="1"/>
              <a:t>nsérer</a:t>
            </a:r>
            <a:r>
              <a:rPr lang="en-BE" dirty="0"/>
              <a:t> demo </a:t>
            </a:r>
            <a:r>
              <a:rPr lang="en-BE" dirty="0" err="1"/>
              <a:t>eBox</a:t>
            </a:r>
            <a:endParaRPr lang="nl-BE" dirty="0"/>
          </a:p>
        </p:txBody>
      </p:sp>
      <p:sp>
        <p:nvSpPr>
          <p:cNvPr id="3" name="Espace réservé du contenu 2">
            <a:extLst>
              <a:ext uri="{FF2B5EF4-FFF2-40B4-BE49-F238E27FC236}">
                <a16:creationId xmlns:a16="http://schemas.microsoft.com/office/drawing/2014/main" id="{E86C2E55-DE7C-4A87-8CEB-071F970FCAF1}"/>
              </a:ext>
            </a:extLst>
          </p:cNvPr>
          <p:cNvSpPr>
            <a:spLocks noGrp="1"/>
          </p:cNvSpPr>
          <p:nvPr>
            <p:ph idx="1"/>
          </p:nvPr>
        </p:nvSpPr>
        <p:spPr/>
        <p:txBody>
          <a:bodyPr/>
          <a:lstStyle/>
          <a:p>
            <a:endParaRPr lang="nl-BE" dirty="0"/>
          </a:p>
          <a:p>
            <a:endParaRPr lang="nl-BE" dirty="0"/>
          </a:p>
        </p:txBody>
      </p:sp>
      <p:sp>
        <p:nvSpPr>
          <p:cNvPr id="4" name="Espace réservé du numéro de diapositive 3">
            <a:extLst>
              <a:ext uri="{FF2B5EF4-FFF2-40B4-BE49-F238E27FC236}">
                <a16:creationId xmlns:a16="http://schemas.microsoft.com/office/drawing/2014/main" id="{23F5DF49-63B5-4CDA-A2E2-8211A93FDD43}"/>
              </a:ext>
            </a:extLst>
          </p:cNvPr>
          <p:cNvSpPr>
            <a:spLocks noGrp="1"/>
          </p:cNvSpPr>
          <p:nvPr>
            <p:ph type="sldNum" sz="quarter" idx="12"/>
          </p:nvPr>
        </p:nvSpPr>
        <p:spPr/>
        <p:txBody>
          <a:bodyPr/>
          <a:lstStyle/>
          <a:p>
            <a:fld id="{4ABFC991-18F6-485A-BE0B-9061B9D5CD41}" type="slidenum">
              <a:rPr lang="en-US" smtClean="0"/>
              <a:pPr/>
              <a:t>57</a:t>
            </a:fld>
            <a:endParaRPr lang="en-US" dirty="0"/>
          </a:p>
        </p:txBody>
      </p:sp>
      <p:pic>
        <p:nvPicPr>
          <p:cNvPr id="5" name="0eBox_English">
            <a:hlinkClick r:id="" action="ppaction://media"/>
            <a:extLst>
              <a:ext uri="{FF2B5EF4-FFF2-40B4-BE49-F238E27FC236}">
                <a16:creationId xmlns:a16="http://schemas.microsoft.com/office/drawing/2014/main" id="{458B1CD7-2999-407B-9416-071043C31E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 y="11015"/>
            <a:ext cx="12152836" cy="6835970"/>
          </a:xfrm>
          <a:prstGeom prst="rect">
            <a:avLst/>
          </a:prstGeom>
        </p:spPr>
      </p:pic>
    </p:spTree>
    <p:extLst>
      <p:ext uri="{BB962C8B-B14F-4D97-AF65-F5344CB8AC3E}">
        <p14:creationId xmlns:p14="http://schemas.microsoft.com/office/powerpoint/2010/main" val="390910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262069-AD84-4630-98AA-A7F6C6E499D4}"/>
              </a:ext>
            </a:extLst>
          </p:cNvPr>
          <p:cNvSpPr>
            <a:spLocks noGrp="1"/>
          </p:cNvSpPr>
          <p:nvPr>
            <p:ph type="title"/>
          </p:nvPr>
        </p:nvSpPr>
        <p:spPr/>
        <p:txBody>
          <a:bodyPr/>
          <a:lstStyle/>
          <a:p>
            <a:r>
              <a:rPr lang="nl-NL" dirty="0">
                <a:solidFill>
                  <a:srgbClr val="0070C0"/>
                </a:solidFill>
              </a:rPr>
              <a:t>EDC en Europese parkeerkaart</a:t>
            </a:r>
            <a:endParaRPr lang="nl-BE" dirty="0"/>
          </a:p>
        </p:txBody>
      </p:sp>
      <p:sp>
        <p:nvSpPr>
          <p:cNvPr id="3" name="Espace réservé du contenu 2">
            <a:extLst>
              <a:ext uri="{FF2B5EF4-FFF2-40B4-BE49-F238E27FC236}">
                <a16:creationId xmlns:a16="http://schemas.microsoft.com/office/drawing/2014/main" id="{58AC123C-8A8D-4F77-B318-07B54E8887BE}"/>
              </a:ext>
            </a:extLst>
          </p:cNvPr>
          <p:cNvSpPr>
            <a:spLocks noGrp="1"/>
          </p:cNvSpPr>
          <p:nvPr>
            <p:ph idx="1"/>
          </p:nvPr>
        </p:nvSpPr>
        <p:spPr/>
        <p:txBody>
          <a:bodyPr/>
          <a:lstStyle/>
          <a:p>
            <a:r>
              <a:rPr lang="nl-BE" dirty="0"/>
              <a:t>elke lidstaat zal een fysieke versie van de European </a:t>
            </a:r>
            <a:r>
              <a:rPr lang="nl-BE" dirty="0" err="1"/>
              <a:t>Disability</a:t>
            </a:r>
            <a:r>
              <a:rPr lang="nl-BE" dirty="0"/>
              <a:t> Card </a:t>
            </a:r>
            <a:r>
              <a:rPr lang="en-BE" dirty="0"/>
              <a:t>(</a:t>
            </a:r>
            <a:r>
              <a:rPr lang="nl-BE" dirty="0"/>
              <a:t>EDC</a:t>
            </a:r>
            <a:r>
              <a:rPr lang="en-BE" dirty="0"/>
              <a:t>)</a:t>
            </a:r>
            <a:r>
              <a:rPr lang="nl-BE" dirty="0"/>
              <a:t> en parkeerkaart voor gehandicapten moeten uitreiken</a:t>
            </a:r>
            <a:endParaRPr lang="nl-BE" strike="sngStrike" dirty="0"/>
          </a:p>
          <a:p>
            <a:r>
              <a:rPr lang="nl-BE" dirty="0"/>
              <a:t>fysieke kaart </a:t>
            </a:r>
            <a:r>
              <a:rPr lang="en-BE" dirty="0">
                <a:sym typeface="Wingdings" panose="05000000000000000000" pitchFamily="2" charset="2"/>
              </a:rPr>
              <a:t></a:t>
            </a:r>
            <a:r>
              <a:rPr lang="nl-BE" dirty="0"/>
              <a:t> verrijkt met een QR-code of andere digitale kenmerken om</a:t>
            </a:r>
          </a:p>
          <a:p>
            <a:pPr lvl="1"/>
            <a:r>
              <a:rPr lang="nl-BE" dirty="0"/>
              <a:t>geldigheid en authenticiteit van de kaart + integriteit van de gegevens te waarborgen</a:t>
            </a:r>
          </a:p>
          <a:p>
            <a:pPr lvl="1"/>
            <a:r>
              <a:rPr lang="nl-BE" dirty="0"/>
              <a:t>fraude te voorkomen</a:t>
            </a:r>
          </a:p>
          <a:p>
            <a:pPr lvl="1"/>
            <a:r>
              <a:rPr lang="nl-BE" dirty="0"/>
              <a:t>interoperabiliteitskwesties voor het lezen van de gegevens te regelen</a:t>
            </a:r>
          </a:p>
          <a:p>
            <a:r>
              <a:rPr lang="nl-BE" dirty="0"/>
              <a:t>uitrol binnen de lidstaten tegen uiterlijk 5 juni 2028</a:t>
            </a:r>
          </a:p>
          <a:p>
            <a:r>
              <a:rPr lang="nl-BE" dirty="0"/>
              <a:t>een digitale versie is voorzien </a:t>
            </a:r>
          </a:p>
          <a:p>
            <a:r>
              <a:rPr lang="nl-BE" dirty="0"/>
              <a:t>contacten opgestart met FOD Sociale Zekerheid en FOD BOSA tot integratie binnen MyGov.be</a:t>
            </a:r>
          </a:p>
          <a:p>
            <a:r>
              <a:rPr lang="nl-BE" dirty="0"/>
              <a:t>verschillende vergaderingen met de Commissie en de lidstaten (</a:t>
            </a:r>
            <a:r>
              <a:rPr lang="nl-BE" dirty="0" err="1"/>
              <a:t>prepartion</a:t>
            </a:r>
            <a:r>
              <a:rPr lang="nl-BE" dirty="0"/>
              <a:t> of </a:t>
            </a:r>
            <a:r>
              <a:rPr lang="nl-BE" dirty="0" err="1"/>
              <a:t>delegated</a:t>
            </a:r>
            <a:r>
              <a:rPr lang="nl-BE" dirty="0"/>
              <a:t> act)</a:t>
            </a:r>
          </a:p>
          <a:p>
            <a:endParaRPr lang="nl-BE" dirty="0"/>
          </a:p>
        </p:txBody>
      </p:sp>
      <p:sp>
        <p:nvSpPr>
          <p:cNvPr id="4" name="Espace réservé du numéro de diapositive 3">
            <a:extLst>
              <a:ext uri="{FF2B5EF4-FFF2-40B4-BE49-F238E27FC236}">
                <a16:creationId xmlns:a16="http://schemas.microsoft.com/office/drawing/2014/main" id="{5300A49A-3185-4A3E-A9CC-00CB9A19BC83}"/>
              </a:ext>
            </a:extLst>
          </p:cNvPr>
          <p:cNvSpPr>
            <a:spLocks noGrp="1"/>
          </p:cNvSpPr>
          <p:nvPr>
            <p:ph type="sldNum" sz="quarter" idx="12"/>
          </p:nvPr>
        </p:nvSpPr>
        <p:spPr/>
        <p:txBody>
          <a:bodyPr/>
          <a:lstStyle/>
          <a:p>
            <a:fld id="{4ABFC991-18F6-485A-BE0B-9061B9D5CD41}" type="slidenum">
              <a:rPr lang="en-US" smtClean="0"/>
              <a:pPr/>
              <a:t>58</a:t>
            </a:fld>
            <a:endParaRPr lang="en-US" dirty="0"/>
          </a:p>
        </p:txBody>
      </p:sp>
    </p:spTree>
    <p:extLst>
      <p:ext uri="{BB962C8B-B14F-4D97-AF65-F5344CB8AC3E}">
        <p14:creationId xmlns:p14="http://schemas.microsoft.com/office/powerpoint/2010/main" val="2303659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1507" y="2721114"/>
              <a:ext cx="8612371" cy="707886"/>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Organisation </a:t>
              </a:r>
              <a:r>
                <a:rPr lang="en-BE" altLang="en-US" sz="4000" b="1" dirty="0">
                  <a:solidFill>
                    <a:prstClr val="white"/>
                  </a:solidFill>
                  <a:latin typeface="Microsoft JhengHei Light" panose="020B0304030504040204" pitchFamily="34" charset="-120"/>
                  <a:ea typeface="Microsoft JhengHei Light" panose="020B0304030504040204" pitchFamily="34" charset="-120"/>
                </a:rPr>
                <a:t>&amp; Budget</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1481914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86C2E55-DE7C-4A87-8CEB-071F970FCAF1}"/>
              </a:ext>
            </a:extLst>
          </p:cNvPr>
          <p:cNvSpPr>
            <a:spLocks noGrp="1"/>
          </p:cNvSpPr>
          <p:nvPr>
            <p:ph idx="1"/>
          </p:nvPr>
        </p:nvSpPr>
        <p:spPr/>
        <p:txBody>
          <a:bodyPr/>
          <a:lstStyle/>
          <a:p>
            <a:endParaRPr lang="nl-BE" dirty="0"/>
          </a:p>
          <a:p>
            <a:endParaRPr lang="nl-BE" dirty="0"/>
          </a:p>
        </p:txBody>
      </p:sp>
      <p:sp>
        <p:nvSpPr>
          <p:cNvPr id="4" name="Espace réservé du numéro de diapositive 3">
            <a:extLst>
              <a:ext uri="{FF2B5EF4-FFF2-40B4-BE49-F238E27FC236}">
                <a16:creationId xmlns:a16="http://schemas.microsoft.com/office/drawing/2014/main" id="{23F5DF49-63B5-4CDA-A2E2-8211A93FDD43}"/>
              </a:ext>
            </a:extLst>
          </p:cNvPr>
          <p:cNvSpPr>
            <a:spLocks noGrp="1"/>
          </p:cNvSpPr>
          <p:nvPr>
            <p:ph type="sldNum" sz="quarter" idx="12"/>
          </p:nvPr>
        </p:nvSpPr>
        <p:spPr/>
        <p:txBody>
          <a:bodyPr/>
          <a:lstStyle/>
          <a:p>
            <a:fld id="{4ABFC991-18F6-485A-BE0B-9061B9D5CD41}" type="slidenum">
              <a:rPr lang="en-US" smtClean="0"/>
              <a:pPr/>
              <a:t>6</a:t>
            </a:fld>
            <a:endParaRPr lang="en-US" dirty="0"/>
          </a:p>
        </p:txBody>
      </p:sp>
      <p:pic>
        <p:nvPicPr>
          <p:cNvPr id="2" name="0Karel_eGov3.0_LQ">
            <a:hlinkClick r:id="" action="ppaction://media"/>
            <a:extLst>
              <a:ext uri="{FF2B5EF4-FFF2-40B4-BE49-F238E27FC236}">
                <a16:creationId xmlns:a16="http://schemas.microsoft.com/office/drawing/2014/main" id="{AEE8A285-9AC2-49CE-872D-1810C39BC8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015"/>
            <a:ext cx="12192000" cy="6858000"/>
          </a:xfrm>
          <a:prstGeom prst="rect">
            <a:avLst/>
          </a:prstGeom>
        </p:spPr>
      </p:pic>
    </p:spTree>
    <p:extLst>
      <p:ext uri="{BB962C8B-B14F-4D97-AF65-F5344CB8AC3E}">
        <p14:creationId xmlns:p14="http://schemas.microsoft.com/office/powerpoint/2010/main" val="184506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262069-AD84-4630-98AA-A7F6C6E499D4}"/>
              </a:ext>
            </a:extLst>
          </p:cNvPr>
          <p:cNvSpPr>
            <a:spLocks noGrp="1"/>
          </p:cNvSpPr>
          <p:nvPr>
            <p:ph type="title"/>
          </p:nvPr>
        </p:nvSpPr>
        <p:spPr/>
        <p:txBody>
          <a:bodyPr/>
          <a:lstStyle/>
          <a:p>
            <a:r>
              <a:rPr lang="en-BE" dirty="0"/>
              <a:t>S</a:t>
            </a:r>
            <a:r>
              <a:rPr lang="fr-BE" dirty="0" err="1"/>
              <a:t>ervices</a:t>
            </a:r>
            <a:r>
              <a:rPr lang="en-BE" dirty="0"/>
              <a:t> et support</a:t>
            </a:r>
            <a:endParaRPr lang="nl-BE" dirty="0"/>
          </a:p>
        </p:txBody>
      </p:sp>
      <p:sp>
        <p:nvSpPr>
          <p:cNvPr id="3" name="Espace réservé du contenu 2">
            <a:extLst>
              <a:ext uri="{FF2B5EF4-FFF2-40B4-BE49-F238E27FC236}">
                <a16:creationId xmlns:a16="http://schemas.microsoft.com/office/drawing/2014/main" id="{58AC123C-8A8D-4F77-B318-07B54E8887BE}"/>
              </a:ext>
            </a:extLst>
          </p:cNvPr>
          <p:cNvSpPr>
            <a:spLocks noGrp="1"/>
          </p:cNvSpPr>
          <p:nvPr>
            <p:ph idx="1"/>
          </p:nvPr>
        </p:nvSpPr>
        <p:spPr/>
        <p:txBody>
          <a:bodyPr>
            <a:normAutofit/>
          </a:bodyPr>
          <a:lstStyle/>
          <a:p>
            <a:r>
              <a:rPr lang="fr-BE" sz="2200" dirty="0"/>
              <a:t>disponibilité des services (norme: 98%)</a:t>
            </a:r>
            <a:endParaRPr lang="fr-FR" sz="2200" dirty="0"/>
          </a:p>
          <a:p>
            <a:pPr lvl="1"/>
            <a:r>
              <a:rPr lang="fr-BE" sz="2200" b="1" dirty="0"/>
              <a:t>99,9</a:t>
            </a:r>
            <a:r>
              <a:rPr lang="en-BE" sz="2200" b="1" dirty="0"/>
              <a:t>6</a:t>
            </a:r>
            <a:r>
              <a:rPr lang="fr-BE" sz="2200" b="1" dirty="0"/>
              <a:t> % </a:t>
            </a:r>
            <a:r>
              <a:rPr lang="fr-BE" sz="2200" dirty="0"/>
              <a:t>de disponibilité du système informatique de la BCSS </a:t>
            </a:r>
          </a:p>
          <a:p>
            <a:pPr lvl="1"/>
            <a:r>
              <a:rPr lang="fr-BE" sz="2200" b="1" dirty="0"/>
              <a:t>99,</a:t>
            </a:r>
            <a:r>
              <a:rPr lang="en-BE" sz="2200" b="1" dirty="0"/>
              <a:t>82</a:t>
            </a:r>
            <a:r>
              <a:rPr lang="fr-BE" sz="2200" b="1" dirty="0"/>
              <a:t> % </a:t>
            </a:r>
            <a:r>
              <a:rPr lang="fr-BE" sz="2200" dirty="0"/>
              <a:t>de disponibilité pour les services du Registre national </a:t>
            </a:r>
          </a:p>
          <a:p>
            <a:r>
              <a:rPr lang="fr-BE" sz="2200" dirty="0"/>
              <a:t>délais de traitement (normes: 99% - 99,5%) </a:t>
            </a:r>
          </a:p>
          <a:p>
            <a:pPr lvl="1"/>
            <a:r>
              <a:rPr lang="fr-BE" sz="2200" dirty="0"/>
              <a:t> délai maximal de 1 seconde dans </a:t>
            </a:r>
            <a:r>
              <a:rPr lang="fr-BE" sz="2200" b="1" dirty="0"/>
              <a:t>99,</a:t>
            </a:r>
            <a:r>
              <a:rPr lang="en-BE" sz="2200" b="1" dirty="0"/>
              <a:t>80</a:t>
            </a:r>
            <a:r>
              <a:rPr lang="fr-BE" sz="2200" b="1" dirty="0"/>
              <a:t> % </a:t>
            </a:r>
            <a:r>
              <a:rPr lang="fr-BE" sz="2200" dirty="0"/>
              <a:t>des cas</a:t>
            </a:r>
          </a:p>
          <a:p>
            <a:pPr lvl="1"/>
            <a:r>
              <a:rPr lang="fr-BE" sz="2200" dirty="0"/>
              <a:t> délai maximal de 2 secondes dans </a:t>
            </a:r>
            <a:r>
              <a:rPr lang="fr-BE" sz="2200" b="1" dirty="0"/>
              <a:t>99,</a:t>
            </a:r>
            <a:r>
              <a:rPr lang="en-BE" sz="2200" b="1" dirty="0"/>
              <a:t>95</a:t>
            </a:r>
            <a:r>
              <a:rPr lang="fr-BE" sz="2200" b="1" dirty="0"/>
              <a:t> % </a:t>
            </a:r>
            <a:r>
              <a:rPr lang="fr-BE" sz="2200" dirty="0"/>
              <a:t>des cas </a:t>
            </a:r>
          </a:p>
          <a:p>
            <a:pPr lvl="1"/>
            <a:r>
              <a:rPr lang="fr-BE" sz="2200" b="1" dirty="0"/>
              <a:t>99,</a:t>
            </a:r>
            <a:r>
              <a:rPr lang="en-BE" sz="2200" b="1" dirty="0"/>
              <a:t>98</a:t>
            </a:r>
            <a:r>
              <a:rPr lang="fr-BE" sz="2200" b="1" dirty="0"/>
              <a:t> % </a:t>
            </a:r>
            <a:r>
              <a:rPr lang="fr-BE" sz="2200" dirty="0"/>
              <a:t>des services traités en mode batch dans les 4 jours calendrier</a:t>
            </a:r>
          </a:p>
          <a:p>
            <a:pPr lvl="1"/>
            <a:r>
              <a:rPr lang="fr-BE" sz="2200" dirty="0"/>
              <a:t> travaux batch exceptionnels : 100</a:t>
            </a:r>
            <a:r>
              <a:rPr lang="fr-BE" sz="2200" b="1" dirty="0"/>
              <a:t> </a:t>
            </a:r>
            <a:r>
              <a:rPr lang="fr-BE" sz="2200" dirty="0"/>
              <a:t>%</a:t>
            </a:r>
            <a:r>
              <a:rPr lang="fr-BE" sz="2200" b="1" dirty="0"/>
              <a:t> </a:t>
            </a:r>
            <a:r>
              <a:rPr lang="fr-BE" sz="2200" dirty="0"/>
              <a:t>des services traités dans les délais convenus</a:t>
            </a:r>
            <a:endParaRPr lang="en-BE" sz="2200" dirty="0"/>
          </a:p>
          <a:p>
            <a:r>
              <a:rPr lang="fr-FR" sz="2400" dirty="0"/>
              <a:t>service desk </a:t>
            </a:r>
          </a:p>
          <a:p>
            <a:pPr lvl="1"/>
            <a:r>
              <a:rPr lang="en-BE" sz="2200" b="1" dirty="0"/>
              <a:t>898</a:t>
            </a:r>
            <a:r>
              <a:rPr lang="fr-FR" sz="2200" dirty="0"/>
              <a:t> tickets traités en 6 jours en moyenne (7</a:t>
            </a:r>
            <a:r>
              <a:rPr lang="en-BE" sz="2200" dirty="0"/>
              <a:t>8</a:t>
            </a:r>
            <a:r>
              <a:rPr lang="fr-FR" sz="2200" dirty="0"/>
              <a:t>% en 1ère ligne, 2</a:t>
            </a:r>
            <a:r>
              <a:rPr lang="en-BE" sz="2200" dirty="0"/>
              <a:t>2</a:t>
            </a:r>
            <a:r>
              <a:rPr lang="fr-FR" sz="2200" dirty="0"/>
              <a:t>% en 2ème ligne)</a:t>
            </a:r>
          </a:p>
          <a:p>
            <a:pPr lvl="1"/>
            <a:r>
              <a:rPr lang="fr-FR" sz="2200" dirty="0"/>
              <a:t>site status.ksz-bcss.fgov.be (communications, interventions et incidents)</a:t>
            </a:r>
          </a:p>
          <a:p>
            <a:endParaRPr lang="fr-BE" sz="2400" dirty="0"/>
          </a:p>
        </p:txBody>
      </p:sp>
      <p:sp>
        <p:nvSpPr>
          <p:cNvPr id="4" name="Espace réservé du numéro de diapositive 3">
            <a:extLst>
              <a:ext uri="{FF2B5EF4-FFF2-40B4-BE49-F238E27FC236}">
                <a16:creationId xmlns:a16="http://schemas.microsoft.com/office/drawing/2014/main" id="{5300A49A-3185-4A3E-A9CC-00CB9A19BC83}"/>
              </a:ext>
            </a:extLst>
          </p:cNvPr>
          <p:cNvSpPr>
            <a:spLocks noGrp="1"/>
          </p:cNvSpPr>
          <p:nvPr>
            <p:ph type="sldNum" sz="quarter" idx="12"/>
          </p:nvPr>
        </p:nvSpPr>
        <p:spPr/>
        <p:txBody>
          <a:bodyPr/>
          <a:lstStyle/>
          <a:p>
            <a:fld id="{4ABFC991-18F6-485A-BE0B-9061B9D5CD41}" type="slidenum">
              <a:rPr lang="en-US" smtClean="0"/>
              <a:pPr/>
              <a:t>60</a:t>
            </a:fld>
            <a:endParaRPr lang="en-US" dirty="0"/>
          </a:p>
        </p:txBody>
      </p:sp>
    </p:spTree>
    <p:extLst>
      <p:ext uri="{BB962C8B-B14F-4D97-AF65-F5344CB8AC3E}">
        <p14:creationId xmlns:p14="http://schemas.microsoft.com/office/powerpoint/2010/main" val="20815254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4DC5A8-0262-4D04-A122-425BB1B730FF}"/>
              </a:ext>
            </a:extLst>
          </p:cNvPr>
          <p:cNvSpPr>
            <a:spLocks noGrp="1"/>
          </p:cNvSpPr>
          <p:nvPr>
            <p:ph type="title"/>
          </p:nvPr>
        </p:nvSpPr>
        <p:spPr/>
        <p:txBody>
          <a:bodyPr/>
          <a:lstStyle/>
          <a:p>
            <a:r>
              <a:rPr lang="en-BE" altLang="en-US" dirty="0"/>
              <a:t>Ce</a:t>
            </a:r>
            <a:r>
              <a:rPr lang="fr-BE" altLang="en-US" dirty="0" err="1"/>
              <a:t>llule</a:t>
            </a:r>
            <a:r>
              <a:rPr lang="fr-BE" altLang="en-US" dirty="0"/>
              <a:t> identification</a:t>
            </a:r>
            <a:endParaRPr lang="nl-BE" dirty="0"/>
          </a:p>
        </p:txBody>
      </p:sp>
      <p:sp>
        <p:nvSpPr>
          <p:cNvPr id="3" name="Espace réservé du contenu 2">
            <a:extLst>
              <a:ext uri="{FF2B5EF4-FFF2-40B4-BE49-F238E27FC236}">
                <a16:creationId xmlns:a16="http://schemas.microsoft.com/office/drawing/2014/main" id="{F10E8B35-BA6F-478C-8DAB-42D624E48D38}"/>
              </a:ext>
            </a:extLst>
          </p:cNvPr>
          <p:cNvSpPr>
            <a:spLocks noGrp="1"/>
          </p:cNvSpPr>
          <p:nvPr>
            <p:ph idx="1"/>
          </p:nvPr>
        </p:nvSpPr>
        <p:spPr/>
        <p:txBody>
          <a:bodyPr/>
          <a:lstStyle/>
          <a:p>
            <a:r>
              <a:rPr lang="fr-BE" altLang="en-US" dirty="0">
                <a:latin typeface="Calibri" panose="020F0502020204030204" pitchFamily="34" charset="0"/>
                <a:ea typeface="Calibri" panose="020F0502020204030204" pitchFamily="34" charset="0"/>
                <a:cs typeface="Calibri" panose="020F0502020204030204" pitchFamily="34" charset="0"/>
              </a:rPr>
              <a:t>demandes arrivées par flux</a:t>
            </a:r>
          </a:p>
          <a:p>
            <a:pPr lvl="1"/>
            <a:r>
              <a:rPr lang="fr-FR" altLang="en-US" sz="2000" b="1" dirty="0">
                <a:latin typeface="Calibri" panose="020F0502020204030204" pitchFamily="34" charset="0"/>
                <a:ea typeface="Calibri" panose="020F0502020204030204" pitchFamily="34" charset="0"/>
                <a:cs typeface="Calibri" panose="020F0502020204030204" pitchFamily="34" charset="0"/>
              </a:rPr>
              <a:t>2</a:t>
            </a:r>
            <a:r>
              <a:rPr lang="en-BE" altLang="en-US" sz="2000" b="1" dirty="0">
                <a:latin typeface="Calibri" panose="020F0502020204030204" pitchFamily="34" charset="0"/>
                <a:ea typeface="Calibri" panose="020F0502020204030204" pitchFamily="34" charset="0"/>
                <a:cs typeface="Calibri" panose="020F0502020204030204" pitchFamily="34" charset="0"/>
              </a:rPr>
              <a:t>2</a:t>
            </a:r>
            <a:r>
              <a:rPr lang="fr-FR" altLang="en-US" sz="2000" b="1" dirty="0">
                <a:latin typeface="Calibri" panose="020F0502020204030204" pitchFamily="34" charset="0"/>
                <a:ea typeface="Calibri" panose="020F0502020204030204" pitchFamily="34" charset="0"/>
                <a:cs typeface="Calibri" panose="020F0502020204030204" pitchFamily="34" charset="0"/>
              </a:rPr>
              <a:t>.</a:t>
            </a:r>
            <a:r>
              <a:rPr lang="en-BE" altLang="en-US" sz="2000" b="1" dirty="0">
                <a:latin typeface="Calibri" panose="020F0502020204030204" pitchFamily="34" charset="0"/>
                <a:ea typeface="Calibri" panose="020F0502020204030204" pitchFamily="34" charset="0"/>
                <a:cs typeface="Calibri" panose="020F0502020204030204" pitchFamily="34" charset="0"/>
              </a:rPr>
              <a:t>000</a:t>
            </a:r>
            <a:r>
              <a:rPr lang="fr-FR" altLang="en-US" sz="2000" dirty="0">
                <a:latin typeface="Calibri" panose="020F0502020204030204" pitchFamily="34" charset="0"/>
                <a:ea typeface="Calibri" panose="020F0502020204030204" pitchFamily="34" charset="0"/>
                <a:cs typeface="Calibri" panose="020F0502020204030204" pitchFamily="34" charset="0"/>
              </a:rPr>
              <a:t> updates validés (27.362 en 202</a:t>
            </a:r>
            <a:r>
              <a:rPr lang="en-BE" altLang="en-US" sz="2000" dirty="0">
                <a:latin typeface="Calibri" panose="020F0502020204030204" pitchFamily="34" charset="0"/>
                <a:ea typeface="Calibri" panose="020F0502020204030204" pitchFamily="34" charset="0"/>
                <a:cs typeface="Calibri" panose="020F0502020204030204" pitchFamily="34" charset="0"/>
              </a:rPr>
              <a:t>4</a:t>
            </a:r>
            <a:r>
              <a:rPr lang="fr-FR" altLang="en-US" sz="2000" dirty="0">
                <a:latin typeface="Calibri" panose="020F0502020204030204" pitchFamily="34" charset="0"/>
                <a:ea typeface="Calibri" panose="020F0502020204030204" pitchFamily="34" charset="0"/>
                <a:cs typeface="Calibri" panose="020F0502020204030204" pitchFamily="34" charset="0"/>
              </a:rPr>
              <a:t>)</a:t>
            </a:r>
          </a:p>
          <a:p>
            <a:pPr lvl="1"/>
            <a:r>
              <a:rPr lang="fr-FR" altLang="en-US" sz="2000" b="1" dirty="0">
                <a:latin typeface="Calibri" panose="020F0502020204030204" pitchFamily="34" charset="0"/>
                <a:ea typeface="Calibri" panose="020F0502020204030204" pitchFamily="34" charset="0"/>
                <a:cs typeface="Calibri" panose="020F0502020204030204" pitchFamily="34" charset="0"/>
              </a:rPr>
              <a:t>7</a:t>
            </a:r>
            <a:r>
              <a:rPr lang="en-BE" altLang="en-US" sz="2000" b="1" dirty="0">
                <a:latin typeface="Calibri" panose="020F0502020204030204" pitchFamily="34" charset="0"/>
                <a:ea typeface="Calibri" panose="020F0502020204030204" pitchFamily="34" charset="0"/>
                <a:cs typeface="Calibri" panose="020F0502020204030204" pitchFamily="34" charset="0"/>
              </a:rPr>
              <a:t>0</a:t>
            </a:r>
            <a:r>
              <a:rPr lang="fr-FR" altLang="en-US" sz="2000" b="1" dirty="0">
                <a:latin typeface="Calibri" panose="020F0502020204030204" pitchFamily="34" charset="0"/>
                <a:ea typeface="Calibri" panose="020F0502020204030204" pitchFamily="34" charset="0"/>
                <a:cs typeface="Calibri" panose="020F0502020204030204" pitchFamily="34" charset="0"/>
              </a:rPr>
              <a:t>.</a:t>
            </a:r>
            <a:r>
              <a:rPr lang="en-BE" altLang="en-US" sz="2000" b="1" dirty="0">
                <a:latin typeface="Calibri" panose="020F0502020204030204" pitchFamily="34" charset="0"/>
                <a:ea typeface="Calibri" panose="020F0502020204030204" pitchFamily="34" charset="0"/>
                <a:cs typeface="Calibri" panose="020F0502020204030204" pitchFamily="34" charset="0"/>
              </a:rPr>
              <a:t>001</a:t>
            </a:r>
            <a:r>
              <a:rPr lang="fr-FR" altLang="en-US" sz="2000" dirty="0">
                <a:latin typeface="Calibri" panose="020F0502020204030204" pitchFamily="34" charset="0"/>
                <a:ea typeface="Calibri" panose="020F0502020204030204" pitchFamily="34" charset="0"/>
                <a:cs typeface="Calibri" panose="020F0502020204030204" pitchFamily="34" charset="0"/>
              </a:rPr>
              <a:t> demandes de remplacement validées (7</a:t>
            </a:r>
            <a:r>
              <a:rPr lang="en-BE" altLang="en-US" sz="2000" dirty="0">
                <a:latin typeface="Calibri" panose="020F0502020204030204" pitchFamily="34" charset="0"/>
                <a:ea typeface="Calibri" panose="020F0502020204030204" pitchFamily="34" charset="0"/>
                <a:cs typeface="Calibri" panose="020F0502020204030204" pitchFamily="34" charset="0"/>
              </a:rPr>
              <a:t>8</a:t>
            </a:r>
            <a:r>
              <a:rPr lang="fr-FR" altLang="en-US" sz="2000" dirty="0">
                <a:latin typeface="Calibri" panose="020F0502020204030204" pitchFamily="34" charset="0"/>
                <a:ea typeface="Calibri" panose="020F0502020204030204" pitchFamily="34" charset="0"/>
                <a:cs typeface="Calibri" panose="020F0502020204030204" pitchFamily="34" charset="0"/>
              </a:rPr>
              <a:t>.6</a:t>
            </a:r>
            <a:r>
              <a:rPr lang="en-BE" altLang="en-US" sz="2000" dirty="0">
                <a:latin typeface="Calibri" panose="020F0502020204030204" pitchFamily="34" charset="0"/>
                <a:ea typeface="Calibri" panose="020F0502020204030204" pitchFamily="34" charset="0"/>
                <a:cs typeface="Calibri" panose="020F0502020204030204" pitchFamily="34" charset="0"/>
              </a:rPr>
              <a:t>89</a:t>
            </a:r>
            <a:r>
              <a:rPr lang="fr-FR" altLang="en-US" sz="2000" dirty="0">
                <a:latin typeface="Calibri" panose="020F0502020204030204" pitchFamily="34" charset="0"/>
                <a:ea typeface="Calibri" panose="020F0502020204030204" pitchFamily="34" charset="0"/>
                <a:cs typeface="Calibri" panose="020F0502020204030204" pitchFamily="34" charset="0"/>
              </a:rPr>
              <a:t> en 202</a:t>
            </a:r>
            <a:r>
              <a:rPr lang="en-BE" altLang="en-US" sz="2000" dirty="0">
                <a:latin typeface="Calibri" panose="020F0502020204030204" pitchFamily="34" charset="0"/>
                <a:ea typeface="Calibri" panose="020F0502020204030204" pitchFamily="34" charset="0"/>
                <a:cs typeface="Calibri" panose="020F0502020204030204" pitchFamily="34" charset="0"/>
              </a:rPr>
              <a:t>4</a:t>
            </a:r>
            <a:r>
              <a:rPr lang="fr-FR" altLang="en-US" sz="2000" dirty="0">
                <a:latin typeface="Calibri" panose="020F0502020204030204" pitchFamily="34" charset="0"/>
                <a:ea typeface="Calibri" panose="020F0502020204030204" pitchFamily="34" charset="0"/>
                <a:cs typeface="Calibri" panose="020F0502020204030204" pitchFamily="34" charset="0"/>
              </a:rPr>
              <a:t>) </a:t>
            </a:r>
          </a:p>
          <a:p>
            <a:pPr lvl="1"/>
            <a:r>
              <a:rPr lang="en-BE" altLang="en-US" sz="2000" b="1" dirty="0">
                <a:latin typeface="Calibri" panose="020F0502020204030204" pitchFamily="34" charset="0"/>
                <a:ea typeface="Calibri" panose="020F0502020204030204" pitchFamily="34" charset="0"/>
                <a:cs typeface="Calibri" panose="020F0502020204030204" pitchFamily="34" charset="0"/>
              </a:rPr>
              <a:t>32</a:t>
            </a:r>
            <a:r>
              <a:rPr lang="fr-FR" altLang="en-US" sz="2000" b="1" dirty="0">
                <a:latin typeface="Calibri" panose="020F0502020204030204" pitchFamily="34" charset="0"/>
                <a:ea typeface="Calibri" panose="020F0502020204030204" pitchFamily="34" charset="0"/>
                <a:cs typeface="Calibri" panose="020F0502020204030204" pitchFamily="34" charset="0"/>
              </a:rPr>
              <a:t>.</a:t>
            </a:r>
            <a:r>
              <a:rPr lang="en-BE" altLang="en-US" sz="2000" b="1" dirty="0">
                <a:latin typeface="Calibri" panose="020F0502020204030204" pitchFamily="34" charset="0"/>
                <a:ea typeface="Calibri" panose="020F0502020204030204" pitchFamily="34" charset="0"/>
                <a:cs typeface="Calibri" panose="020F0502020204030204" pitchFamily="34" charset="0"/>
              </a:rPr>
              <a:t>439</a:t>
            </a:r>
            <a:r>
              <a:rPr lang="fr-FR" altLang="en-US" sz="2000" b="1" dirty="0">
                <a:latin typeface="Calibri" panose="020F0502020204030204" pitchFamily="34" charset="0"/>
                <a:ea typeface="Calibri" panose="020F0502020204030204" pitchFamily="34" charset="0"/>
                <a:cs typeface="Calibri" panose="020F0502020204030204" pitchFamily="34" charset="0"/>
              </a:rPr>
              <a:t> </a:t>
            </a:r>
            <a:r>
              <a:rPr lang="fr-FR" altLang="en-US" sz="2000" dirty="0">
                <a:latin typeface="Calibri" panose="020F0502020204030204" pitchFamily="34" charset="0"/>
                <a:ea typeface="Calibri" panose="020F0502020204030204" pitchFamily="34" charset="0"/>
                <a:cs typeface="Calibri" panose="020F0502020204030204" pitchFamily="34" charset="0"/>
              </a:rPr>
              <a:t>adresses provisoires RAD importées (</a:t>
            </a:r>
            <a:r>
              <a:rPr lang="en-BE" altLang="en-US" sz="2000" dirty="0">
                <a:latin typeface="Calibri" panose="020F0502020204030204" pitchFamily="34" charset="0"/>
                <a:ea typeface="Calibri" panose="020F0502020204030204" pitchFamily="34" charset="0"/>
                <a:cs typeface="Calibri" panose="020F0502020204030204" pitchFamily="34" charset="0"/>
              </a:rPr>
              <a:t>24</a:t>
            </a:r>
            <a:r>
              <a:rPr lang="fr-FR" altLang="en-US" sz="2000" dirty="0">
                <a:latin typeface="Calibri" panose="020F0502020204030204" pitchFamily="34" charset="0"/>
                <a:ea typeface="Calibri" panose="020F0502020204030204" pitchFamily="34" charset="0"/>
                <a:cs typeface="Calibri" panose="020F0502020204030204" pitchFamily="34" charset="0"/>
              </a:rPr>
              <a:t>.</a:t>
            </a:r>
            <a:r>
              <a:rPr lang="en-BE" altLang="en-US" sz="2000" dirty="0">
                <a:latin typeface="Calibri" panose="020F0502020204030204" pitchFamily="34" charset="0"/>
                <a:ea typeface="Calibri" panose="020F0502020204030204" pitchFamily="34" charset="0"/>
                <a:cs typeface="Calibri" panose="020F0502020204030204" pitchFamily="34" charset="0"/>
              </a:rPr>
              <a:t>962</a:t>
            </a:r>
            <a:r>
              <a:rPr lang="fr-FR" altLang="en-US" sz="2000" dirty="0">
                <a:latin typeface="Calibri" panose="020F0502020204030204" pitchFamily="34" charset="0"/>
                <a:ea typeface="Calibri" panose="020F0502020204030204" pitchFamily="34" charset="0"/>
                <a:cs typeface="Calibri" panose="020F0502020204030204" pitchFamily="34" charset="0"/>
              </a:rPr>
              <a:t> en 202</a:t>
            </a:r>
            <a:r>
              <a:rPr lang="en-BE" altLang="en-US" sz="2000" dirty="0">
                <a:latin typeface="Calibri" panose="020F0502020204030204" pitchFamily="34" charset="0"/>
                <a:ea typeface="Calibri" panose="020F0502020204030204" pitchFamily="34" charset="0"/>
                <a:cs typeface="Calibri" panose="020F0502020204030204" pitchFamily="34" charset="0"/>
              </a:rPr>
              <a:t>4</a:t>
            </a:r>
            <a:r>
              <a:rPr lang="fr-FR" altLang="en-US" sz="2000" dirty="0">
                <a:latin typeface="Calibri" panose="020F0502020204030204" pitchFamily="34" charset="0"/>
                <a:ea typeface="Calibri" panose="020F0502020204030204" pitchFamily="34" charset="0"/>
                <a:cs typeface="Calibri" panose="020F0502020204030204" pitchFamily="34" charset="0"/>
              </a:rPr>
              <a:t>)</a:t>
            </a:r>
          </a:p>
          <a:p>
            <a:r>
              <a:rPr lang="en-BE" altLang="en-US" dirty="0">
                <a:latin typeface="Calibri" panose="020F0502020204030204" pitchFamily="34" charset="0"/>
                <a:ea typeface="Calibri" panose="020F0502020204030204" pitchFamily="34" charset="0"/>
                <a:cs typeface="Calibri" panose="020F0502020204030204" pitchFamily="34" charset="0"/>
              </a:rPr>
              <a:t>n</a:t>
            </a:r>
            <a:r>
              <a:rPr lang="fr-BE" altLang="en-US" dirty="0">
                <a:latin typeface="Calibri" panose="020F0502020204030204" pitchFamily="34" charset="0"/>
                <a:ea typeface="Calibri" panose="020F0502020204030204" pitchFamily="34" charset="0"/>
                <a:cs typeface="Calibri" panose="020F0502020204030204" pitchFamily="34" charset="0"/>
              </a:rPr>
              <a:t>ombre de BIS créés</a:t>
            </a:r>
          </a:p>
          <a:p>
            <a:pPr lvl="1"/>
            <a:r>
              <a:rPr lang="en-BE" altLang="en-US" sz="2000" b="1" dirty="0">
                <a:latin typeface="Calibri" panose="020F0502020204030204" pitchFamily="34" charset="0"/>
                <a:ea typeface="Calibri" panose="020F0502020204030204" pitchFamily="34" charset="0"/>
                <a:cs typeface="Calibri" panose="020F0502020204030204" pitchFamily="34" charset="0"/>
              </a:rPr>
              <a:t>11</a:t>
            </a:r>
            <a:r>
              <a:rPr lang="fr-FR" altLang="en-US" sz="2000" b="1" dirty="0">
                <a:latin typeface="Calibri" panose="020F0502020204030204" pitchFamily="34" charset="0"/>
                <a:ea typeface="Calibri" panose="020F0502020204030204" pitchFamily="34" charset="0"/>
                <a:cs typeface="Calibri" panose="020F0502020204030204" pitchFamily="34" charset="0"/>
              </a:rPr>
              <a:t>.</a:t>
            </a:r>
            <a:r>
              <a:rPr lang="en-BE" altLang="en-US" sz="2000" b="1" dirty="0">
                <a:latin typeface="Calibri" panose="020F0502020204030204" pitchFamily="34" charset="0"/>
                <a:ea typeface="Calibri" panose="020F0502020204030204" pitchFamily="34" charset="0"/>
                <a:cs typeface="Calibri" panose="020F0502020204030204" pitchFamily="34" charset="0"/>
              </a:rPr>
              <a:t>057</a:t>
            </a:r>
            <a:r>
              <a:rPr lang="fr-FR" altLang="en-US" sz="2000" dirty="0">
                <a:latin typeface="Calibri" panose="020F0502020204030204" pitchFamily="34" charset="0"/>
                <a:ea typeface="Calibri" panose="020F0502020204030204" pitchFamily="34" charset="0"/>
                <a:cs typeface="Calibri" panose="020F0502020204030204" pitchFamily="34" charset="0"/>
              </a:rPr>
              <a:t> BIS créés</a:t>
            </a:r>
            <a:r>
              <a:rPr lang="en-BE" altLang="en-US" sz="2000" dirty="0">
                <a:latin typeface="Calibri" panose="020F0502020204030204" pitchFamily="34" charset="0"/>
                <a:ea typeface="Calibri" panose="020F0502020204030204" pitchFamily="34" charset="0"/>
                <a:cs typeface="Calibri" panose="020F0502020204030204" pitchFamily="34" charset="0"/>
              </a:rPr>
              <a:t> </a:t>
            </a:r>
            <a:r>
              <a:rPr lang="fr-FR" altLang="en-US" sz="2000" dirty="0">
                <a:latin typeface="Calibri" panose="020F0502020204030204" pitchFamily="34" charset="0"/>
                <a:ea typeface="Calibri" panose="020F0502020204030204" pitchFamily="34" charset="0"/>
                <a:cs typeface="Calibri" panose="020F0502020204030204" pitchFamily="34" charset="0"/>
              </a:rPr>
              <a:t>par la cellule identification (7.212 en 2024)</a:t>
            </a:r>
            <a:endParaRPr lang="en-BE" altLang="en-US" sz="2000" dirty="0">
              <a:latin typeface="Calibri" panose="020F0502020204030204" pitchFamily="34" charset="0"/>
              <a:ea typeface="Calibri" panose="020F0502020204030204" pitchFamily="34" charset="0"/>
              <a:cs typeface="Calibri" panose="020F0502020204030204" pitchFamily="34" charset="0"/>
            </a:endParaRPr>
          </a:p>
          <a:p>
            <a:pPr lvl="1"/>
            <a:r>
              <a:rPr lang="fr-FR" altLang="en-US" sz="2000" b="1" dirty="0">
                <a:latin typeface="Calibri" panose="020F0502020204030204" pitchFamily="34" charset="0"/>
                <a:ea typeface="Calibri" panose="020F0502020204030204" pitchFamily="34" charset="0"/>
                <a:cs typeface="Calibri" panose="020F0502020204030204" pitchFamily="34" charset="0"/>
              </a:rPr>
              <a:t>491.523</a:t>
            </a:r>
            <a:r>
              <a:rPr lang="fr-FR" altLang="en-US" sz="2000" dirty="0">
                <a:latin typeface="Calibri" panose="020F0502020204030204" pitchFamily="34" charset="0"/>
                <a:ea typeface="Calibri" panose="020F0502020204030204" pitchFamily="34" charset="0"/>
                <a:cs typeface="Calibri" panose="020F0502020204030204" pitchFamily="34" charset="0"/>
              </a:rPr>
              <a:t> BIS créés</a:t>
            </a:r>
            <a:r>
              <a:rPr lang="en-BE" altLang="en-US" sz="2000" dirty="0">
                <a:latin typeface="Calibri" panose="020F0502020204030204" pitchFamily="34" charset="0"/>
                <a:ea typeface="Calibri" panose="020F0502020204030204" pitchFamily="34" charset="0"/>
                <a:cs typeface="Calibri" panose="020F0502020204030204" pitchFamily="34" charset="0"/>
              </a:rPr>
              <a:t> au </a:t>
            </a:r>
            <a:r>
              <a:rPr lang="fr-FR" altLang="en-US" sz="2000" dirty="0">
                <a:latin typeface="Calibri" panose="020F0502020204030204" pitchFamily="34" charset="0"/>
                <a:ea typeface="Calibri" panose="020F0502020204030204" pitchFamily="34" charset="0"/>
                <a:cs typeface="Calibri" panose="020F0502020204030204" pitchFamily="34" charset="0"/>
              </a:rPr>
              <a:t>total (486.764 en 2024)</a:t>
            </a:r>
          </a:p>
          <a:p>
            <a:pPr lvl="1"/>
            <a:r>
              <a:rPr lang="fr-FR" altLang="en-US" sz="2000" dirty="0">
                <a:latin typeface="Calibri" panose="020F0502020204030204" pitchFamily="34" charset="0"/>
                <a:ea typeface="Calibri" panose="020F0502020204030204" pitchFamily="34" charset="0"/>
                <a:cs typeface="Calibri" panose="020F0502020204030204" pitchFamily="34" charset="0"/>
              </a:rPr>
              <a:t>appels directs aux flux </a:t>
            </a:r>
          </a:p>
          <a:p>
            <a:pPr marL="814387" lvl="2" indent="-179388"/>
            <a:r>
              <a:rPr lang="fr-FR" altLang="en-US" sz="2000" dirty="0">
                <a:latin typeface="Calibri" panose="020F0502020204030204" pitchFamily="34" charset="0"/>
                <a:ea typeface="Calibri" panose="020F0502020204030204" pitchFamily="34" charset="0"/>
                <a:cs typeface="Calibri" panose="020F0502020204030204" pitchFamily="34" charset="0"/>
              </a:rPr>
              <a:t>update </a:t>
            </a:r>
            <a:r>
              <a:rPr lang="en-BE" altLang="en-US" sz="2000" b="1" dirty="0">
                <a:latin typeface="Calibri" panose="020F0502020204030204" pitchFamily="34" charset="0"/>
                <a:ea typeface="Calibri" panose="020F0502020204030204" pitchFamily="34" charset="0"/>
                <a:cs typeface="Calibri" panose="020F0502020204030204" pitchFamily="34" charset="0"/>
              </a:rPr>
              <a:t>522</a:t>
            </a:r>
            <a:r>
              <a:rPr lang="fr-FR" altLang="en-US" sz="2000" b="1" dirty="0">
                <a:latin typeface="Calibri" panose="020F0502020204030204" pitchFamily="34" charset="0"/>
                <a:ea typeface="Calibri" panose="020F0502020204030204" pitchFamily="34" charset="0"/>
                <a:cs typeface="Calibri" panose="020F0502020204030204" pitchFamily="34" charset="0"/>
              </a:rPr>
              <a:t>.</a:t>
            </a:r>
            <a:r>
              <a:rPr lang="en-BE" altLang="en-US" sz="2000" b="1" dirty="0">
                <a:latin typeface="Calibri" panose="020F0502020204030204" pitchFamily="34" charset="0"/>
                <a:ea typeface="Calibri" panose="020F0502020204030204" pitchFamily="34" charset="0"/>
                <a:cs typeface="Calibri" panose="020F0502020204030204" pitchFamily="34" charset="0"/>
              </a:rPr>
              <a:t>832</a:t>
            </a:r>
            <a:r>
              <a:rPr lang="fr-FR" altLang="en-US" sz="2000" b="1" dirty="0">
                <a:latin typeface="Calibri" panose="020F0502020204030204" pitchFamily="34" charset="0"/>
                <a:ea typeface="Calibri" panose="020F0502020204030204" pitchFamily="34" charset="0"/>
                <a:cs typeface="Calibri" panose="020F0502020204030204" pitchFamily="34" charset="0"/>
              </a:rPr>
              <a:t> </a:t>
            </a:r>
            <a:r>
              <a:rPr lang="fr-FR" altLang="en-US" sz="2000" dirty="0">
                <a:latin typeface="Calibri" panose="020F0502020204030204" pitchFamily="34" charset="0"/>
                <a:ea typeface="Calibri" panose="020F0502020204030204" pitchFamily="34" charset="0"/>
                <a:cs typeface="Calibri" panose="020F0502020204030204" pitchFamily="34" charset="0"/>
              </a:rPr>
              <a:t>(</a:t>
            </a:r>
            <a:r>
              <a:rPr lang="en-BE" altLang="en-US" sz="2000" dirty="0">
                <a:latin typeface="Calibri" panose="020F0502020204030204" pitchFamily="34" charset="0"/>
                <a:ea typeface="Calibri" panose="020F0502020204030204" pitchFamily="34" charset="0"/>
                <a:cs typeface="Calibri" panose="020F0502020204030204" pitchFamily="34" charset="0"/>
              </a:rPr>
              <a:t>554</a:t>
            </a:r>
            <a:r>
              <a:rPr lang="fr-FR" altLang="en-US" sz="2000" dirty="0">
                <a:latin typeface="Calibri" panose="020F0502020204030204" pitchFamily="34" charset="0"/>
                <a:ea typeface="Calibri" panose="020F0502020204030204" pitchFamily="34" charset="0"/>
                <a:cs typeface="Calibri" panose="020F0502020204030204" pitchFamily="34" charset="0"/>
              </a:rPr>
              <a:t>.</a:t>
            </a:r>
            <a:r>
              <a:rPr lang="en-BE" altLang="en-US" sz="2000" dirty="0">
                <a:latin typeface="Calibri" panose="020F0502020204030204" pitchFamily="34" charset="0"/>
                <a:ea typeface="Calibri" panose="020F0502020204030204" pitchFamily="34" charset="0"/>
                <a:cs typeface="Calibri" panose="020F0502020204030204" pitchFamily="34" charset="0"/>
              </a:rPr>
              <a:t>550</a:t>
            </a:r>
            <a:r>
              <a:rPr lang="fr-FR" altLang="en-US" sz="2000" dirty="0">
                <a:latin typeface="Calibri" panose="020F0502020204030204" pitchFamily="34" charset="0"/>
                <a:ea typeface="Calibri" panose="020F0502020204030204" pitchFamily="34" charset="0"/>
                <a:cs typeface="Calibri" panose="020F0502020204030204" pitchFamily="34" charset="0"/>
              </a:rPr>
              <a:t> en 202</a:t>
            </a:r>
            <a:r>
              <a:rPr lang="en-BE" altLang="en-US" sz="2000" dirty="0">
                <a:latin typeface="Calibri" panose="020F0502020204030204" pitchFamily="34" charset="0"/>
                <a:ea typeface="Calibri" panose="020F0502020204030204" pitchFamily="34" charset="0"/>
                <a:cs typeface="Calibri" panose="020F0502020204030204" pitchFamily="34" charset="0"/>
              </a:rPr>
              <a:t>4</a:t>
            </a:r>
            <a:r>
              <a:rPr lang="fr-FR" altLang="en-US" sz="2000" dirty="0">
                <a:latin typeface="Calibri" panose="020F0502020204030204" pitchFamily="34" charset="0"/>
                <a:ea typeface="Calibri" panose="020F0502020204030204" pitchFamily="34" charset="0"/>
                <a:cs typeface="Calibri" panose="020F0502020204030204" pitchFamily="34" charset="0"/>
              </a:rPr>
              <a:t>) : permet de demander la mise à jour d’un BIS ou RAD</a:t>
            </a:r>
          </a:p>
          <a:p>
            <a:pPr marL="814387" lvl="2" indent="-180975"/>
            <a:r>
              <a:rPr lang="fr-FR" altLang="en-US" sz="2000" dirty="0" err="1">
                <a:latin typeface="Calibri" panose="020F0502020204030204" pitchFamily="34" charset="0"/>
                <a:ea typeface="Calibri" panose="020F0502020204030204" pitchFamily="34" charset="0"/>
                <a:cs typeface="Calibri" panose="020F0502020204030204" pitchFamily="34" charset="0"/>
              </a:rPr>
              <a:t>register</a:t>
            </a:r>
            <a:r>
              <a:rPr lang="fr-FR" altLang="en-US" sz="2000" dirty="0">
                <a:latin typeface="Calibri" panose="020F0502020204030204" pitchFamily="34" charset="0"/>
                <a:ea typeface="Calibri" panose="020F0502020204030204" pitchFamily="34" charset="0"/>
                <a:cs typeface="Calibri" panose="020F0502020204030204" pitchFamily="34" charset="0"/>
              </a:rPr>
              <a:t> </a:t>
            </a:r>
            <a:r>
              <a:rPr lang="fr-FR" altLang="en-US" sz="2000" b="1" dirty="0">
                <a:latin typeface="Calibri" panose="020F0502020204030204" pitchFamily="34" charset="0"/>
                <a:ea typeface="Calibri" panose="020F0502020204030204" pitchFamily="34" charset="0"/>
                <a:cs typeface="Calibri" panose="020F0502020204030204" pitchFamily="34" charset="0"/>
              </a:rPr>
              <a:t>1.</a:t>
            </a:r>
            <a:r>
              <a:rPr lang="en-BE" altLang="en-US" sz="2000" b="1" dirty="0">
                <a:latin typeface="Calibri" panose="020F0502020204030204" pitchFamily="34" charset="0"/>
                <a:ea typeface="Calibri" panose="020F0502020204030204" pitchFamily="34" charset="0"/>
                <a:cs typeface="Calibri" panose="020F0502020204030204" pitchFamily="34" charset="0"/>
              </a:rPr>
              <a:t>368</a:t>
            </a:r>
            <a:r>
              <a:rPr lang="fr-FR" altLang="en-US" sz="2000" b="1" dirty="0">
                <a:latin typeface="Calibri" panose="020F0502020204030204" pitchFamily="34" charset="0"/>
                <a:ea typeface="Calibri" panose="020F0502020204030204" pitchFamily="34" charset="0"/>
                <a:cs typeface="Calibri" panose="020F0502020204030204" pitchFamily="34" charset="0"/>
              </a:rPr>
              <a:t>.</a:t>
            </a:r>
            <a:r>
              <a:rPr lang="en-BE" altLang="en-US" sz="2000" b="1" dirty="0">
                <a:latin typeface="Calibri" panose="020F0502020204030204" pitchFamily="34" charset="0"/>
                <a:ea typeface="Calibri" panose="020F0502020204030204" pitchFamily="34" charset="0"/>
                <a:cs typeface="Calibri" panose="020F0502020204030204" pitchFamily="34" charset="0"/>
              </a:rPr>
              <a:t>424</a:t>
            </a:r>
            <a:r>
              <a:rPr lang="fr-FR" altLang="en-US" sz="2000" b="1" dirty="0">
                <a:latin typeface="Calibri" panose="020F0502020204030204" pitchFamily="34" charset="0"/>
                <a:ea typeface="Calibri" panose="020F0502020204030204" pitchFamily="34" charset="0"/>
                <a:cs typeface="Calibri" panose="020F0502020204030204" pitchFamily="34" charset="0"/>
              </a:rPr>
              <a:t> </a:t>
            </a:r>
            <a:r>
              <a:rPr lang="fr-FR" altLang="en-US" sz="2000" dirty="0">
                <a:latin typeface="Calibri" panose="020F0502020204030204" pitchFamily="34" charset="0"/>
                <a:ea typeface="Calibri" panose="020F0502020204030204" pitchFamily="34" charset="0"/>
                <a:cs typeface="Calibri" panose="020F0502020204030204" pitchFamily="34" charset="0"/>
              </a:rPr>
              <a:t>(1.</a:t>
            </a:r>
            <a:r>
              <a:rPr lang="en-BE" altLang="en-US" sz="2000" dirty="0">
                <a:latin typeface="Calibri" panose="020F0502020204030204" pitchFamily="34" charset="0"/>
                <a:ea typeface="Calibri" panose="020F0502020204030204" pitchFamily="34" charset="0"/>
                <a:cs typeface="Calibri" panose="020F0502020204030204" pitchFamily="34" charset="0"/>
              </a:rPr>
              <a:t>283</a:t>
            </a:r>
            <a:r>
              <a:rPr lang="fr-FR" altLang="en-US" sz="2000" dirty="0">
                <a:latin typeface="Calibri" panose="020F0502020204030204" pitchFamily="34" charset="0"/>
                <a:ea typeface="Calibri" panose="020F0502020204030204" pitchFamily="34" charset="0"/>
                <a:cs typeface="Calibri" panose="020F0502020204030204" pitchFamily="34" charset="0"/>
              </a:rPr>
              <a:t>.</a:t>
            </a:r>
            <a:r>
              <a:rPr lang="en-BE" altLang="en-US" sz="2000" dirty="0">
                <a:latin typeface="Calibri" panose="020F0502020204030204" pitchFamily="34" charset="0"/>
                <a:ea typeface="Calibri" panose="020F0502020204030204" pitchFamily="34" charset="0"/>
                <a:cs typeface="Calibri" panose="020F0502020204030204" pitchFamily="34" charset="0"/>
              </a:rPr>
              <a:t>39</a:t>
            </a:r>
            <a:r>
              <a:rPr lang="fr-FR" altLang="en-US" sz="2000" dirty="0">
                <a:latin typeface="Calibri" panose="020F0502020204030204" pitchFamily="34" charset="0"/>
                <a:ea typeface="Calibri" panose="020F0502020204030204" pitchFamily="34" charset="0"/>
                <a:cs typeface="Calibri" panose="020F0502020204030204" pitchFamily="34" charset="0"/>
              </a:rPr>
              <a:t>6 en 202</a:t>
            </a:r>
            <a:r>
              <a:rPr lang="en-BE" altLang="en-US" sz="2000" dirty="0">
                <a:latin typeface="Calibri" panose="020F0502020204030204" pitchFamily="34" charset="0"/>
                <a:ea typeface="Calibri" panose="020F0502020204030204" pitchFamily="34" charset="0"/>
                <a:cs typeface="Calibri" panose="020F0502020204030204" pitchFamily="34" charset="0"/>
              </a:rPr>
              <a:t>4</a:t>
            </a:r>
            <a:r>
              <a:rPr lang="fr-FR" altLang="en-US" sz="2000" dirty="0">
                <a:latin typeface="Calibri" panose="020F0502020204030204" pitchFamily="34" charset="0"/>
                <a:ea typeface="Calibri" panose="020F0502020204030204" pitchFamily="34" charset="0"/>
                <a:cs typeface="Calibri" panose="020F0502020204030204" pitchFamily="34" charset="0"/>
              </a:rPr>
              <a:t>) : permet de créer un BIS si aucun match n’a été trouvé</a:t>
            </a:r>
          </a:p>
        </p:txBody>
      </p:sp>
      <p:sp>
        <p:nvSpPr>
          <p:cNvPr id="4" name="Espace réservé du numéro de diapositive 3">
            <a:extLst>
              <a:ext uri="{FF2B5EF4-FFF2-40B4-BE49-F238E27FC236}">
                <a16:creationId xmlns:a16="http://schemas.microsoft.com/office/drawing/2014/main" id="{7D6B7128-575C-45E6-8FEB-9C2A45512AC5}"/>
              </a:ext>
            </a:extLst>
          </p:cNvPr>
          <p:cNvSpPr>
            <a:spLocks noGrp="1"/>
          </p:cNvSpPr>
          <p:nvPr>
            <p:ph type="sldNum" sz="quarter" idx="12"/>
          </p:nvPr>
        </p:nvSpPr>
        <p:spPr/>
        <p:txBody>
          <a:bodyPr/>
          <a:lstStyle/>
          <a:p>
            <a:fld id="{4ABFC991-18F6-485A-BE0B-9061B9D5CD41}" type="slidenum">
              <a:rPr lang="en-US" smtClean="0"/>
              <a:pPr/>
              <a:t>61</a:t>
            </a:fld>
            <a:endParaRPr lang="en-US" dirty="0"/>
          </a:p>
        </p:txBody>
      </p:sp>
    </p:spTree>
    <p:extLst>
      <p:ext uri="{BB962C8B-B14F-4D97-AF65-F5344CB8AC3E}">
        <p14:creationId xmlns:p14="http://schemas.microsoft.com/office/powerpoint/2010/main" val="13272440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5D2C41-07B1-48F5-B793-7A38C0A2DEB5}"/>
              </a:ext>
            </a:extLst>
          </p:cNvPr>
          <p:cNvSpPr>
            <a:spLocks noGrp="1"/>
          </p:cNvSpPr>
          <p:nvPr>
            <p:ph type="title"/>
          </p:nvPr>
        </p:nvSpPr>
        <p:spPr/>
        <p:txBody>
          <a:bodyPr/>
          <a:lstStyle/>
          <a:p>
            <a:r>
              <a:rPr lang="en-BE" altLang="en-US" dirty="0"/>
              <a:t>G</a:t>
            </a:r>
            <a:r>
              <a:rPr lang="fr-BE" altLang="en-US" dirty="0" err="1"/>
              <a:t>estion</a:t>
            </a:r>
            <a:r>
              <a:rPr lang="fr-BE" altLang="en-US" dirty="0"/>
              <a:t> des programmes</a:t>
            </a:r>
            <a:endParaRPr lang="nl-BE" dirty="0"/>
          </a:p>
        </p:txBody>
      </p:sp>
      <p:sp>
        <p:nvSpPr>
          <p:cNvPr id="3" name="Espace réservé du contenu 2">
            <a:extLst>
              <a:ext uri="{FF2B5EF4-FFF2-40B4-BE49-F238E27FC236}">
                <a16:creationId xmlns:a16="http://schemas.microsoft.com/office/drawing/2014/main" id="{64CC21DB-3E44-4E2E-8142-A8D6634DE0B9}"/>
              </a:ext>
            </a:extLst>
          </p:cNvPr>
          <p:cNvSpPr>
            <a:spLocks noGrp="1"/>
          </p:cNvSpPr>
          <p:nvPr>
            <p:ph idx="1"/>
          </p:nvPr>
        </p:nvSpPr>
        <p:spPr/>
        <p:txBody>
          <a:bodyPr/>
          <a:lstStyle/>
          <a:p>
            <a:r>
              <a:rPr lang="en-US" b="1" dirty="0"/>
              <a:t>2</a:t>
            </a:r>
            <a:r>
              <a:rPr lang="en-BE" b="1" dirty="0"/>
              <a:t>7</a:t>
            </a:r>
            <a:r>
              <a:rPr lang="en-US" b="1" dirty="0"/>
              <a:t>.</a:t>
            </a:r>
            <a:r>
              <a:rPr lang="en-BE" b="1" dirty="0"/>
              <a:t>544.848</a:t>
            </a:r>
            <a:r>
              <a:rPr lang="en-US" altLang="en-US" b="1" dirty="0"/>
              <a:t> </a:t>
            </a:r>
            <a:r>
              <a:rPr lang="fr-FR" altLang="en-US" dirty="0"/>
              <a:t>personnes différentes dans le répertoire des références </a:t>
            </a:r>
            <a:r>
              <a:rPr lang="en-US" altLang="en-US" dirty="0"/>
              <a:t>(26.809.403 </a:t>
            </a:r>
            <a:r>
              <a:rPr lang="en-US" altLang="en-US" dirty="0" err="1"/>
              <a:t>en</a:t>
            </a:r>
            <a:r>
              <a:rPr lang="en-US" altLang="en-US" dirty="0"/>
              <a:t> 202</a:t>
            </a:r>
            <a:r>
              <a:rPr lang="en-BE" altLang="en-US" dirty="0"/>
              <a:t>4</a:t>
            </a:r>
            <a:r>
              <a:rPr lang="en-US" altLang="en-US" dirty="0"/>
              <a:t>)</a:t>
            </a:r>
            <a:r>
              <a:rPr lang="fr-FR" altLang="en-US" dirty="0"/>
              <a:t> </a:t>
            </a:r>
          </a:p>
          <a:p>
            <a:r>
              <a:rPr lang="fr-FR" altLang="en-US" dirty="0"/>
              <a:t>en moyenne toute personne est connue dans </a:t>
            </a:r>
            <a:r>
              <a:rPr lang="fr-FR" altLang="en-US" b="1" dirty="0"/>
              <a:t>1</a:t>
            </a:r>
            <a:r>
              <a:rPr lang="en-BE" altLang="en-US" b="1" dirty="0"/>
              <a:t>5</a:t>
            </a:r>
            <a:r>
              <a:rPr lang="fr-FR" altLang="en-US" b="1" dirty="0"/>
              <a:t>,</a:t>
            </a:r>
            <a:r>
              <a:rPr lang="en-BE" altLang="en-US" b="1" dirty="0"/>
              <a:t>41</a:t>
            </a:r>
            <a:r>
              <a:rPr lang="fr-FR" altLang="en-US" b="1" dirty="0"/>
              <a:t> </a:t>
            </a:r>
            <a:r>
              <a:rPr lang="fr-FR" altLang="en-US" dirty="0"/>
              <a:t>secteurs (1</a:t>
            </a:r>
            <a:r>
              <a:rPr lang="en-BE" altLang="en-US" dirty="0"/>
              <a:t>5</a:t>
            </a:r>
            <a:r>
              <a:rPr lang="fr-FR" altLang="en-US" dirty="0"/>
              <a:t>,</a:t>
            </a:r>
            <a:r>
              <a:rPr lang="en-BE" altLang="en-US" dirty="0"/>
              <a:t>16</a:t>
            </a:r>
            <a:r>
              <a:rPr lang="fr-FR" altLang="en-US" dirty="0"/>
              <a:t> en 202</a:t>
            </a:r>
            <a:r>
              <a:rPr lang="en-BE" altLang="en-US" dirty="0"/>
              <a:t>4</a:t>
            </a:r>
            <a:r>
              <a:rPr lang="fr-FR" altLang="en-US" dirty="0"/>
              <a:t>) </a:t>
            </a:r>
          </a:p>
          <a:p>
            <a:r>
              <a:rPr lang="en-US" altLang="en-US" b="1" dirty="0"/>
              <a:t>4</a:t>
            </a:r>
            <a:r>
              <a:rPr lang="en-BE" altLang="en-US" b="1" dirty="0"/>
              <a:t>38</a:t>
            </a:r>
            <a:r>
              <a:rPr lang="en-US" altLang="en-US" b="1" dirty="0"/>
              <a:t>.8</a:t>
            </a:r>
            <a:r>
              <a:rPr lang="en-BE" altLang="en-US" b="1" dirty="0"/>
              <a:t>39</a:t>
            </a:r>
            <a:r>
              <a:rPr lang="en-US" altLang="en-US" b="1" dirty="0"/>
              <a:t>.</a:t>
            </a:r>
            <a:r>
              <a:rPr lang="en-BE" altLang="en-US" b="1" dirty="0"/>
              <a:t>377</a:t>
            </a:r>
            <a:r>
              <a:rPr lang="fr-FR" altLang="en-US" dirty="0"/>
              <a:t> ‘dossiers actifs’ dans le répertoire des personnes (413.875.195 en 202</a:t>
            </a:r>
            <a:r>
              <a:rPr lang="en-BE" altLang="en-US" dirty="0"/>
              <a:t>4</a:t>
            </a:r>
            <a:r>
              <a:rPr lang="fr-FR" altLang="en-US" dirty="0"/>
              <a:t>)</a:t>
            </a:r>
            <a:endParaRPr lang="en-BE" altLang="en-US" dirty="0"/>
          </a:p>
        </p:txBody>
      </p:sp>
      <p:sp>
        <p:nvSpPr>
          <p:cNvPr id="4" name="Espace réservé du numéro de diapositive 3">
            <a:extLst>
              <a:ext uri="{FF2B5EF4-FFF2-40B4-BE49-F238E27FC236}">
                <a16:creationId xmlns:a16="http://schemas.microsoft.com/office/drawing/2014/main" id="{445BFDFD-DD68-4ED6-8989-1DEABB1DF92E}"/>
              </a:ext>
            </a:extLst>
          </p:cNvPr>
          <p:cNvSpPr>
            <a:spLocks noGrp="1"/>
          </p:cNvSpPr>
          <p:nvPr>
            <p:ph type="sldNum" sz="quarter" idx="12"/>
          </p:nvPr>
        </p:nvSpPr>
        <p:spPr/>
        <p:txBody>
          <a:bodyPr/>
          <a:lstStyle/>
          <a:p>
            <a:fld id="{4ABFC991-18F6-485A-BE0B-9061B9D5CD41}" type="slidenum">
              <a:rPr lang="en-US" smtClean="0"/>
              <a:pPr/>
              <a:t>62</a:t>
            </a:fld>
            <a:endParaRPr lang="en-US" dirty="0"/>
          </a:p>
        </p:txBody>
      </p:sp>
    </p:spTree>
    <p:extLst>
      <p:ext uri="{BB962C8B-B14F-4D97-AF65-F5344CB8AC3E}">
        <p14:creationId xmlns:p14="http://schemas.microsoft.com/office/powerpoint/2010/main" val="15624749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78B4D87-F676-41F3-8AEC-0EE422318E6C}"/>
              </a:ext>
            </a:extLst>
          </p:cNvPr>
          <p:cNvSpPr>
            <a:spLocks noGrp="1"/>
          </p:cNvSpPr>
          <p:nvPr>
            <p:ph type="sldNum" sz="quarter" idx="12"/>
          </p:nvPr>
        </p:nvSpPr>
        <p:spPr/>
        <p:txBody>
          <a:bodyPr/>
          <a:lstStyle/>
          <a:p>
            <a:fld id="{4ABFC991-18F6-485A-BE0B-9061B9D5CD41}" type="slidenum">
              <a:rPr lang="en-US" smtClean="0"/>
              <a:pPr/>
              <a:t>63</a:t>
            </a:fld>
            <a:endParaRPr lang="en-US" dirty="0"/>
          </a:p>
        </p:txBody>
      </p:sp>
      <p:graphicFrame>
        <p:nvGraphicFramePr>
          <p:cNvPr id="7" name="Chart 1">
            <a:extLst>
              <a:ext uri="{FF2B5EF4-FFF2-40B4-BE49-F238E27FC236}">
                <a16:creationId xmlns:a16="http://schemas.microsoft.com/office/drawing/2014/main" id="{AF5AB97A-1322-421C-B939-0B3CA5EE8D24}"/>
              </a:ext>
            </a:extLst>
          </p:cNvPr>
          <p:cNvGraphicFramePr>
            <a:graphicFrameLocks noChangeAspect="1"/>
          </p:cNvGraphicFramePr>
          <p:nvPr>
            <p:extLst>
              <p:ext uri="{D42A27DB-BD31-4B8C-83A1-F6EECF244321}">
                <p14:modId xmlns:p14="http://schemas.microsoft.com/office/powerpoint/2010/main" val="3238039425"/>
              </p:ext>
            </p:extLst>
          </p:nvPr>
        </p:nvGraphicFramePr>
        <p:xfrm>
          <a:off x="597624" y="961752"/>
          <a:ext cx="8481062" cy="525068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3">
            <a:extLst>
              <a:ext uri="{FF2B5EF4-FFF2-40B4-BE49-F238E27FC236}">
                <a16:creationId xmlns:a16="http://schemas.microsoft.com/office/drawing/2014/main" id="{0C6F045F-83B9-4C40-9BD6-7728812062A0}"/>
              </a:ext>
            </a:extLst>
          </p:cNvPr>
          <p:cNvSpPr txBox="1"/>
          <p:nvPr/>
        </p:nvSpPr>
        <p:spPr>
          <a:xfrm>
            <a:off x="9626030" y="1951672"/>
            <a:ext cx="2123989" cy="1477328"/>
          </a:xfrm>
          <a:prstGeom prst="rect">
            <a:avLst/>
          </a:prstGeom>
        </p:spPr>
        <p:style>
          <a:lnRef idx="1">
            <a:schemeClr val="accent2"/>
          </a:lnRef>
          <a:fillRef idx="0">
            <a:schemeClr val="accent2"/>
          </a:fillRef>
          <a:effectRef idx="0">
            <a:schemeClr val="accent2"/>
          </a:effectRef>
          <a:fontRef idx="minor">
            <a:schemeClr val="tx1"/>
          </a:fontRef>
        </p:style>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BE" sz="1800" dirty="0">
                <a:solidFill>
                  <a:srgbClr val="E2543C"/>
                </a:solidFill>
              </a:rPr>
              <a:t>+</a:t>
            </a:r>
            <a:r>
              <a:rPr lang="en-US" sz="1800" dirty="0">
                <a:solidFill>
                  <a:srgbClr val="E2543C"/>
                </a:solidFill>
              </a:rPr>
              <a:t> </a:t>
            </a:r>
            <a:r>
              <a:rPr lang="en-BE" sz="1800" dirty="0">
                <a:solidFill>
                  <a:srgbClr val="E2543C"/>
                </a:solidFill>
              </a:rPr>
              <a:t>16</a:t>
            </a:r>
            <a:r>
              <a:rPr lang="en-US" sz="1800" dirty="0">
                <a:solidFill>
                  <a:srgbClr val="E2543C"/>
                </a:solidFill>
              </a:rPr>
              <a:t>,</a:t>
            </a:r>
            <a:r>
              <a:rPr lang="en-BE" sz="1800" dirty="0">
                <a:solidFill>
                  <a:srgbClr val="E2543C"/>
                </a:solidFill>
              </a:rPr>
              <a:t>5</a:t>
            </a:r>
            <a:r>
              <a:rPr lang="en-US" sz="1800" dirty="0">
                <a:solidFill>
                  <a:srgbClr val="E2543C"/>
                </a:solidFill>
              </a:rPr>
              <a:t> %</a:t>
            </a:r>
            <a:endParaRPr lang="en-BE" sz="1800" dirty="0">
              <a:solidFill>
                <a:srgbClr val="E2543C"/>
              </a:solidFill>
            </a:endParaRPr>
          </a:p>
          <a:p>
            <a:r>
              <a:rPr lang="fr-FR" sz="1800" dirty="0">
                <a:solidFill>
                  <a:srgbClr val="E2543C"/>
                </a:solidFill>
              </a:rPr>
              <a:t>forte augmentation des mutations DMFA, Dimona et Registre national </a:t>
            </a:r>
            <a:endParaRPr lang="en-US" sz="1800" dirty="0">
              <a:solidFill>
                <a:srgbClr val="E2543C"/>
              </a:solidFill>
            </a:endParaRPr>
          </a:p>
        </p:txBody>
      </p:sp>
      <p:cxnSp>
        <p:nvCxnSpPr>
          <p:cNvPr id="9" name="Straight Connector 7">
            <a:extLst>
              <a:ext uri="{FF2B5EF4-FFF2-40B4-BE49-F238E27FC236}">
                <a16:creationId xmlns:a16="http://schemas.microsoft.com/office/drawing/2014/main" id="{945BC51D-9272-40E1-B25B-ED09C2312C76}"/>
              </a:ext>
            </a:extLst>
          </p:cNvPr>
          <p:cNvCxnSpPr>
            <a:cxnSpLocks/>
          </p:cNvCxnSpPr>
          <p:nvPr/>
        </p:nvCxnSpPr>
        <p:spPr>
          <a:xfrm>
            <a:off x="8490458" y="2708091"/>
            <a:ext cx="1056315"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290756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BE" dirty="0"/>
              <a:t>Infrastructure – G-cloud</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2025</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EESSI AP v7 (openshift/</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postgresql</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migratie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Sharepoint</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/Be-</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Connected</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naar KSZ tenant</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antivirus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Crowdstrike</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en-BE" dirty="0">
                <a:solidFill>
                  <a:srgbClr val="384653"/>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Defender</a:t>
            </a:r>
            <a:endParaRPr lang="nl-BE"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prioriteit gegeven aan migratie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Websphere</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naar Openshift</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migratie db2 v11 naar Intel (Bare Metal)</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64</a:t>
            </a:fld>
            <a:endParaRPr lang="en-US" dirty="0"/>
          </a:p>
        </p:txBody>
      </p:sp>
    </p:spTree>
    <p:extLst>
      <p:ext uri="{BB962C8B-B14F-4D97-AF65-F5344CB8AC3E}">
        <p14:creationId xmlns:p14="http://schemas.microsoft.com/office/powerpoint/2010/main" val="8210711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3A377AE8-4301-44DE-9394-27BB629A17CF}"/>
              </a:ext>
            </a:extLst>
          </p:cNvPr>
          <p:cNvSpPr>
            <a:spLocks noGrp="1"/>
          </p:cNvSpPr>
          <p:nvPr>
            <p:ph type="title"/>
          </p:nvPr>
        </p:nvSpPr>
        <p:spPr/>
        <p:txBody>
          <a:bodyPr/>
          <a:lstStyle/>
          <a:p>
            <a:r>
              <a:rPr lang="en-BE" dirty="0"/>
              <a:t>Infrastructure – G-cloud</a:t>
            </a:r>
            <a:endParaRPr lang="nl-BE" dirty="0"/>
          </a:p>
        </p:txBody>
      </p:sp>
      <p:sp>
        <p:nvSpPr>
          <p:cNvPr id="7" name="Espace réservé du contenu 6">
            <a:extLst>
              <a:ext uri="{FF2B5EF4-FFF2-40B4-BE49-F238E27FC236}">
                <a16:creationId xmlns:a16="http://schemas.microsoft.com/office/drawing/2014/main" id="{69C835F2-B48E-43CB-9838-C9D2E59C07BF}"/>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3000" b="0" i="0" u="none" strike="noStrike" kern="1200" cap="none" spc="0" normalizeH="0" baseline="0" noProof="0" dirty="0">
                <a:ln>
                  <a:noFill/>
                </a:ln>
                <a:solidFill>
                  <a:srgbClr val="384653"/>
                </a:solidFill>
                <a:effectLst/>
                <a:uLnTx/>
                <a:uFillTx/>
                <a:latin typeface="Calibri Light" panose="020F0302020204030204" pitchFamily="34" charset="0"/>
                <a:ea typeface="Calibri Light" panose="020F0302020204030204" pitchFamily="34" charset="0"/>
                <a:cs typeface="Calibri Light" panose="020F0302020204030204" pitchFamily="34" charset="0"/>
              </a:rPr>
              <a:t>2026</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uitrol Wireless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Lan</a:t>
            </a:r>
            <a:endParaRPr lang="nl-BE"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VPN : omschakeling van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Ivanti</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naar Cisco</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afronden </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uitfazering</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infra</a:t>
            </a:r>
            <a:r>
              <a:rPr lang="en-BE" dirty="0" err="1">
                <a:solidFill>
                  <a:srgbClr val="384653"/>
                </a:solidFill>
                <a:latin typeface="Calibri" panose="020F0502020204030204" pitchFamily="34" charset="0"/>
                <a:ea typeface="Calibri" panose="020F0502020204030204" pitchFamily="34" charset="0"/>
                <a:cs typeface="Calibri" panose="020F0502020204030204" pitchFamily="34" charset="0"/>
              </a:rPr>
              <a:t>structuur</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onder beheer KSZ </a:t>
            </a: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migratie DB2 van bare metal naar G-</a:t>
            </a:r>
            <a:r>
              <a:rPr lang="nl-BE" dirty="0" err="1">
                <a:solidFill>
                  <a:srgbClr val="384653"/>
                </a:solidFill>
                <a:latin typeface="Calibri" panose="020F0502020204030204" pitchFamily="34" charset="0"/>
                <a:ea typeface="Calibri" panose="020F0502020204030204" pitchFamily="34" charset="0"/>
                <a:cs typeface="Calibri" panose="020F0502020204030204" pitchFamily="34" charset="0"/>
              </a:rPr>
              <a:t>cloud</a:t>
            </a:r>
            <a:endParaRPr lang="nl-BE" dirty="0">
              <a:solidFill>
                <a:srgbClr val="384653"/>
              </a:solidFill>
              <a:latin typeface="Calibri" panose="020F0502020204030204" pitchFamily="34" charset="0"/>
              <a:ea typeface="Calibri" panose="020F0502020204030204" pitchFamily="34" charset="0"/>
              <a:cs typeface="Calibri" panose="020F0502020204030204" pitchFamily="34" charset="0"/>
            </a:endParaRPr>
          </a:p>
          <a:p>
            <a:pPr marL="236538" indent="-236538">
              <a:buFont typeface="Arial" panose="020B0604020202020204" pitchFamily="34" charset="0"/>
              <a:buChar char="•"/>
            </a:pP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stopzetten eigen infra</a:t>
            </a:r>
            <a:r>
              <a:rPr lang="en-BE" dirty="0" err="1">
                <a:solidFill>
                  <a:srgbClr val="384653"/>
                </a:solidFill>
                <a:latin typeface="Calibri" panose="020F0502020204030204" pitchFamily="34" charset="0"/>
                <a:ea typeface="Calibri" panose="020F0502020204030204" pitchFamily="34" charset="0"/>
                <a:cs typeface="Calibri" panose="020F0502020204030204" pitchFamily="34" charset="0"/>
              </a:rPr>
              <a:t>structuur</a:t>
            </a:r>
            <a:r>
              <a:rPr lang="nl-BE" dirty="0">
                <a:solidFill>
                  <a:srgbClr val="384653"/>
                </a:solidFill>
                <a:latin typeface="Calibri" panose="020F0502020204030204" pitchFamily="34" charset="0"/>
                <a:ea typeface="Calibri" panose="020F0502020204030204" pitchFamily="34" charset="0"/>
                <a:cs typeface="Calibri" panose="020F0502020204030204" pitchFamily="34" charset="0"/>
              </a:rPr>
              <a:t> en plaats vrijmaken in datacenter</a:t>
            </a:r>
          </a:p>
        </p:txBody>
      </p:sp>
      <p:sp>
        <p:nvSpPr>
          <p:cNvPr id="2" name="Espace réservé du numéro de diapositive 1">
            <a:extLst>
              <a:ext uri="{FF2B5EF4-FFF2-40B4-BE49-F238E27FC236}">
                <a16:creationId xmlns:a16="http://schemas.microsoft.com/office/drawing/2014/main" id="{9E7FC24E-DCE7-41E5-B1E3-328A62BAF9FF}"/>
              </a:ext>
            </a:extLst>
          </p:cNvPr>
          <p:cNvSpPr>
            <a:spLocks noGrp="1"/>
          </p:cNvSpPr>
          <p:nvPr>
            <p:ph type="sldNum" sz="quarter" idx="12"/>
          </p:nvPr>
        </p:nvSpPr>
        <p:spPr/>
        <p:txBody>
          <a:bodyPr/>
          <a:lstStyle/>
          <a:p>
            <a:fld id="{4ABFC991-18F6-485A-BE0B-9061B9D5CD41}" type="slidenum">
              <a:rPr lang="en-US" smtClean="0"/>
              <a:pPr/>
              <a:t>65</a:t>
            </a:fld>
            <a:endParaRPr lang="en-US" dirty="0"/>
          </a:p>
        </p:txBody>
      </p:sp>
    </p:spTree>
    <p:extLst>
      <p:ext uri="{BB962C8B-B14F-4D97-AF65-F5344CB8AC3E}">
        <p14:creationId xmlns:p14="http://schemas.microsoft.com/office/powerpoint/2010/main" val="935052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09B1371-579D-4381-904B-B97285C48B6D}"/>
              </a:ext>
            </a:extLst>
          </p:cNvPr>
          <p:cNvSpPr>
            <a:spLocks noGrp="1"/>
          </p:cNvSpPr>
          <p:nvPr>
            <p:ph type="sldNum" sz="quarter" idx="12"/>
          </p:nvPr>
        </p:nvSpPr>
        <p:spPr/>
        <p:txBody>
          <a:bodyPr/>
          <a:lstStyle/>
          <a:p>
            <a:fld id="{4ABFC991-18F6-485A-BE0B-9061B9D5CD41}" type="slidenum">
              <a:rPr lang="en-US" smtClean="0"/>
              <a:pPr/>
              <a:t>66</a:t>
            </a:fld>
            <a:endParaRPr lang="en-US" dirty="0"/>
          </a:p>
        </p:txBody>
      </p:sp>
      <p:pic>
        <p:nvPicPr>
          <p:cNvPr id="3" name="Image 2">
            <a:extLst>
              <a:ext uri="{FF2B5EF4-FFF2-40B4-BE49-F238E27FC236}">
                <a16:creationId xmlns:a16="http://schemas.microsoft.com/office/drawing/2014/main" id="{9C75CC85-7715-4C6C-9EE8-6D32CCFF7DA1}"/>
              </a:ext>
            </a:extLst>
          </p:cNvPr>
          <p:cNvPicPr>
            <a:picLocks noChangeAspect="1"/>
          </p:cNvPicPr>
          <p:nvPr/>
        </p:nvPicPr>
        <p:blipFill>
          <a:blip r:embed="rId2"/>
          <a:stretch>
            <a:fillRect/>
          </a:stretch>
        </p:blipFill>
        <p:spPr>
          <a:xfrm>
            <a:off x="941831" y="529468"/>
            <a:ext cx="10308337" cy="5799064"/>
          </a:xfrm>
          <a:prstGeom prst="rect">
            <a:avLst/>
          </a:prstGeom>
        </p:spPr>
      </p:pic>
    </p:spTree>
    <p:extLst>
      <p:ext uri="{BB962C8B-B14F-4D97-AF65-F5344CB8AC3E}">
        <p14:creationId xmlns:p14="http://schemas.microsoft.com/office/powerpoint/2010/main" val="7419596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F8B7F0-1804-45AD-82A8-29EDC2DA2C93}"/>
              </a:ext>
            </a:extLst>
          </p:cNvPr>
          <p:cNvSpPr>
            <a:spLocks noGrp="1"/>
          </p:cNvSpPr>
          <p:nvPr>
            <p:ph type="title"/>
          </p:nvPr>
        </p:nvSpPr>
        <p:spPr/>
        <p:txBody>
          <a:bodyPr/>
          <a:lstStyle/>
          <a:p>
            <a:r>
              <a:rPr lang="en-BE" dirty="0" err="1"/>
              <a:t>Gouvernance</a:t>
            </a:r>
            <a:r>
              <a:rPr lang="en-BE" dirty="0"/>
              <a:t> et cadre </a:t>
            </a:r>
            <a:r>
              <a:rPr lang="en-BE" dirty="0" err="1"/>
              <a:t>juridique</a:t>
            </a:r>
            <a:endParaRPr lang="nl-BE" dirty="0"/>
          </a:p>
        </p:txBody>
      </p:sp>
      <p:sp>
        <p:nvSpPr>
          <p:cNvPr id="3" name="Espace réservé du contenu 2">
            <a:extLst>
              <a:ext uri="{FF2B5EF4-FFF2-40B4-BE49-F238E27FC236}">
                <a16:creationId xmlns:a16="http://schemas.microsoft.com/office/drawing/2014/main" id="{6F2CC5D4-1E01-40E2-BE0E-A3D313BFA2C3}"/>
              </a:ext>
            </a:extLst>
          </p:cNvPr>
          <p:cNvSpPr>
            <a:spLocks noGrp="1"/>
          </p:cNvSpPr>
          <p:nvPr>
            <p:ph idx="1"/>
          </p:nvPr>
        </p:nvSpPr>
        <p:spPr/>
        <p:txBody>
          <a:bodyPr>
            <a:normAutofit/>
          </a:bodyPr>
          <a:lstStyle/>
          <a:p>
            <a:r>
              <a:rPr lang="en-BE" altLang="en-US" dirty="0"/>
              <a:t>p</a:t>
            </a:r>
            <a:r>
              <a:rPr lang="fr-BE" altLang="en-US" dirty="0" err="1"/>
              <a:t>ublicati</a:t>
            </a:r>
            <a:r>
              <a:rPr lang="en-BE" altLang="en-US" dirty="0"/>
              <a:t>on du </a:t>
            </a:r>
            <a:r>
              <a:rPr lang="en-BE" altLang="en-US" dirty="0" err="1"/>
              <a:t>contrat</a:t>
            </a:r>
            <a:r>
              <a:rPr lang="en-BE" altLang="en-US" dirty="0"/>
              <a:t> </a:t>
            </a:r>
            <a:r>
              <a:rPr lang="en-BE" altLang="en-US" dirty="0" err="1"/>
              <a:t>d’administration</a:t>
            </a:r>
            <a:r>
              <a:rPr lang="fr-BE" altLang="en-US" dirty="0"/>
              <a:t> 2022-2025</a:t>
            </a:r>
          </a:p>
          <a:p>
            <a:r>
              <a:rPr lang="fr-FR" altLang="en-US" dirty="0"/>
              <a:t>rédaction du contrat d’administration 2026-2030 </a:t>
            </a:r>
            <a:endParaRPr lang="en-BE" altLang="en-US" dirty="0"/>
          </a:p>
          <a:p>
            <a:r>
              <a:rPr lang="en-BE" altLang="en-US" dirty="0" err="1"/>
              <a:t>Comité</a:t>
            </a:r>
            <a:r>
              <a:rPr lang="en-BE" altLang="en-US" dirty="0"/>
              <a:t> de </a:t>
            </a:r>
            <a:r>
              <a:rPr lang="en-BE" altLang="en-US" dirty="0" err="1"/>
              <a:t>Sécurité</a:t>
            </a:r>
            <a:r>
              <a:rPr lang="en-BE" altLang="en-US" dirty="0"/>
              <a:t> de l’</a:t>
            </a:r>
            <a:r>
              <a:rPr lang="nl-BE" altLang="en-US" dirty="0" err="1"/>
              <a:t>Informati</a:t>
            </a:r>
            <a:r>
              <a:rPr lang="en-BE" altLang="en-US" dirty="0"/>
              <a:t>on </a:t>
            </a:r>
            <a:r>
              <a:rPr lang="nl-BE" altLang="en-US" dirty="0"/>
              <a:t>(</a:t>
            </a:r>
            <a:r>
              <a:rPr lang="en-BE" altLang="en-US" dirty="0"/>
              <a:t>CSI</a:t>
            </a:r>
            <a:r>
              <a:rPr lang="nl-BE" altLang="en-US" dirty="0"/>
              <a:t>)</a:t>
            </a:r>
          </a:p>
          <a:p>
            <a:pPr lvl="1"/>
            <a:r>
              <a:rPr lang="nl-BE" altLang="en-US" sz="2000" b="1" dirty="0"/>
              <a:t>1</a:t>
            </a:r>
            <a:r>
              <a:rPr lang="en-BE" altLang="en-US" sz="2000" b="1" dirty="0"/>
              <a:t>88</a:t>
            </a:r>
            <a:r>
              <a:rPr lang="nl-BE" altLang="en-US" sz="2000" b="1" dirty="0"/>
              <a:t> </a:t>
            </a:r>
            <a:r>
              <a:rPr lang="nl-BE" altLang="en-US" sz="2000" dirty="0"/>
              <a:t>dossiers</a:t>
            </a:r>
            <a:r>
              <a:rPr lang="en-BE" altLang="en-US" sz="2000" dirty="0"/>
              <a:t> </a:t>
            </a:r>
            <a:r>
              <a:rPr lang="en-BE" altLang="en-US" sz="2000" dirty="0" err="1"/>
              <a:t>traités</a:t>
            </a:r>
            <a:endParaRPr lang="nl-BE" altLang="en-US" sz="2000" dirty="0"/>
          </a:p>
          <a:p>
            <a:pPr marL="809625" lvl="2" indent="-179388"/>
            <a:r>
              <a:rPr lang="nl-NL" altLang="en-US" sz="2000" b="1" dirty="0"/>
              <a:t>1</a:t>
            </a:r>
            <a:r>
              <a:rPr lang="en-BE" altLang="en-US" sz="2000" b="1" dirty="0"/>
              <a:t>34</a:t>
            </a:r>
            <a:r>
              <a:rPr lang="nl-NL" altLang="en-US" sz="2000" b="1" dirty="0"/>
              <a:t> </a:t>
            </a:r>
            <a:r>
              <a:rPr lang="nl-NL" altLang="en-US" sz="2000" dirty="0">
                <a:sym typeface="Wingdings" panose="05000000000000000000" pitchFamily="2" charset="2"/>
              </a:rPr>
              <a:t> </a:t>
            </a:r>
            <a:r>
              <a:rPr lang="fr-FR" altLang="en-US" sz="2000" dirty="0">
                <a:sym typeface="Wingdings" panose="05000000000000000000" pitchFamily="2" charset="2"/>
              </a:rPr>
              <a:t>traitement de données à caractère personnel</a:t>
            </a:r>
            <a:r>
              <a:rPr lang="en-BE" altLang="en-US" sz="2000" dirty="0">
                <a:sym typeface="Wingdings" panose="05000000000000000000" pitchFamily="2" charset="2"/>
              </a:rPr>
              <a:t> </a:t>
            </a:r>
            <a:r>
              <a:rPr lang="fr-FR" altLang="en-US" sz="2000" dirty="0"/>
              <a:t>provenant du réseau de sécurité sociale</a:t>
            </a:r>
            <a:endParaRPr lang="nl-NL" altLang="en-US" sz="2000" dirty="0"/>
          </a:p>
          <a:p>
            <a:pPr marL="809625" lvl="2" indent="-179388"/>
            <a:r>
              <a:rPr lang="nl-NL" altLang="en-US" sz="2000" b="1" dirty="0"/>
              <a:t>5</a:t>
            </a:r>
            <a:r>
              <a:rPr lang="en-BE" altLang="en-US" sz="2000" b="1" dirty="0"/>
              <a:t>4</a:t>
            </a:r>
            <a:r>
              <a:rPr lang="nl-NL" altLang="en-US" sz="2000" dirty="0"/>
              <a:t> </a:t>
            </a:r>
            <a:r>
              <a:rPr lang="nl-NL" altLang="en-US" sz="2000" dirty="0">
                <a:sym typeface="Wingdings" panose="05000000000000000000" pitchFamily="2" charset="2"/>
              </a:rPr>
              <a:t> </a:t>
            </a:r>
            <a:r>
              <a:rPr lang="fr-FR" altLang="en-US" sz="2000" dirty="0"/>
              <a:t>traitement de données à caractère personnel </a:t>
            </a:r>
            <a:r>
              <a:rPr lang="en-BE" altLang="en-US" sz="2000" dirty="0" err="1"/>
              <a:t>en</a:t>
            </a:r>
            <a:r>
              <a:rPr lang="en-BE" altLang="en-US" sz="2000" dirty="0"/>
              <a:t> matière de </a:t>
            </a:r>
            <a:r>
              <a:rPr lang="en-BE" altLang="en-US" sz="2000" dirty="0" err="1"/>
              <a:t>santé</a:t>
            </a:r>
            <a:r>
              <a:rPr lang="nl-NL" altLang="en-US" sz="2000" dirty="0"/>
              <a:t> </a:t>
            </a:r>
            <a:endParaRPr lang="nl-BE" altLang="en-US" sz="2000" dirty="0"/>
          </a:p>
          <a:p>
            <a:r>
              <a:rPr lang="en-BE" altLang="en-US" b="1" dirty="0">
                <a:latin typeface="+mn-lt"/>
              </a:rPr>
              <a:t>46</a:t>
            </a:r>
            <a:r>
              <a:rPr lang="nl-NL" altLang="en-US" dirty="0">
                <a:latin typeface="+mn-lt"/>
              </a:rPr>
              <a:t> </a:t>
            </a:r>
            <a:r>
              <a:rPr lang="en-BE" altLang="en-US" dirty="0" err="1"/>
              <a:t>réunions</a:t>
            </a:r>
            <a:r>
              <a:rPr lang="en-BE" altLang="en-US" dirty="0"/>
              <a:t> de et pour le Collège des Institutions </a:t>
            </a:r>
            <a:r>
              <a:rPr lang="en-BE" altLang="en-US" dirty="0" err="1"/>
              <a:t>Publiques</a:t>
            </a:r>
            <a:r>
              <a:rPr lang="en-BE" altLang="en-US" dirty="0"/>
              <a:t> de </a:t>
            </a:r>
            <a:r>
              <a:rPr lang="en-BE" altLang="en-US" dirty="0" err="1"/>
              <a:t>Sécurité</a:t>
            </a:r>
            <a:r>
              <a:rPr lang="en-BE" altLang="en-US" dirty="0"/>
              <a:t> </a:t>
            </a:r>
            <a:r>
              <a:rPr lang="en-BE" altLang="en-US" dirty="0" err="1"/>
              <a:t>Sociale</a:t>
            </a:r>
            <a:endParaRPr lang="nl-NL" altLang="en-US" dirty="0"/>
          </a:p>
          <a:p>
            <a:r>
              <a:rPr lang="en-BE" altLang="en-US" b="1" dirty="0">
                <a:latin typeface="+mn-lt"/>
              </a:rPr>
              <a:t>22</a:t>
            </a:r>
            <a:r>
              <a:rPr lang="en-BE" altLang="en-US" dirty="0">
                <a:latin typeface="+mn-lt"/>
              </a:rPr>
              <a:t> </a:t>
            </a:r>
            <a:r>
              <a:rPr lang="en-BE" altLang="en-US" dirty="0"/>
              <a:t>questions p</a:t>
            </a:r>
            <a:r>
              <a:rPr lang="nl-BE" altLang="en-US" dirty="0" err="1"/>
              <a:t>arlementaire</a:t>
            </a:r>
            <a:r>
              <a:rPr lang="en-BE" altLang="en-US" dirty="0"/>
              <a:t>s</a:t>
            </a:r>
            <a:r>
              <a:rPr lang="nl-BE" altLang="en-US" dirty="0"/>
              <a:t> </a:t>
            </a:r>
            <a:endParaRPr lang="nl-NL" altLang="en-US" dirty="0"/>
          </a:p>
        </p:txBody>
      </p:sp>
      <p:sp>
        <p:nvSpPr>
          <p:cNvPr id="4" name="Espace réservé du numéro de diapositive 3">
            <a:extLst>
              <a:ext uri="{FF2B5EF4-FFF2-40B4-BE49-F238E27FC236}">
                <a16:creationId xmlns:a16="http://schemas.microsoft.com/office/drawing/2014/main" id="{7654E6C4-5426-4C49-A7D5-8C38A2FE4E29}"/>
              </a:ext>
            </a:extLst>
          </p:cNvPr>
          <p:cNvSpPr>
            <a:spLocks noGrp="1"/>
          </p:cNvSpPr>
          <p:nvPr>
            <p:ph type="sldNum" sz="quarter" idx="12"/>
          </p:nvPr>
        </p:nvSpPr>
        <p:spPr/>
        <p:txBody>
          <a:bodyPr/>
          <a:lstStyle/>
          <a:p>
            <a:fld id="{4ABFC991-18F6-485A-BE0B-9061B9D5CD41}" type="slidenum">
              <a:rPr lang="en-US" smtClean="0"/>
              <a:pPr/>
              <a:t>67</a:t>
            </a:fld>
            <a:endParaRPr lang="en-US" dirty="0"/>
          </a:p>
        </p:txBody>
      </p:sp>
    </p:spTree>
    <p:extLst>
      <p:ext uri="{BB962C8B-B14F-4D97-AF65-F5344CB8AC3E}">
        <p14:creationId xmlns:p14="http://schemas.microsoft.com/office/powerpoint/2010/main" val="35098032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C581B3-ED73-4F6E-8EC7-2C3A047B3017}"/>
              </a:ext>
            </a:extLst>
          </p:cNvPr>
          <p:cNvSpPr>
            <a:spLocks noGrp="1"/>
          </p:cNvSpPr>
          <p:nvPr>
            <p:ph type="title"/>
          </p:nvPr>
        </p:nvSpPr>
        <p:spPr/>
        <p:txBody>
          <a:bodyPr/>
          <a:lstStyle/>
          <a:p>
            <a:r>
              <a:rPr lang="en-US" dirty="0" err="1">
                <a:solidFill>
                  <a:srgbClr val="0070C0"/>
                </a:solidFill>
              </a:rPr>
              <a:t>Gegevensbescherming</a:t>
            </a:r>
            <a:r>
              <a:rPr lang="en-US" dirty="0">
                <a:solidFill>
                  <a:srgbClr val="0070C0"/>
                </a:solidFill>
              </a:rPr>
              <a:t> </a:t>
            </a:r>
            <a:r>
              <a:rPr lang="en-US" dirty="0" err="1">
                <a:solidFill>
                  <a:srgbClr val="0070C0"/>
                </a:solidFill>
              </a:rPr>
              <a:t>en</a:t>
            </a:r>
            <a:r>
              <a:rPr lang="en-US" dirty="0">
                <a:solidFill>
                  <a:srgbClr val="0070C0"/>
                </a:solidFill>
              </a:rPr>
              <a:t> </a:t>
            </a:r>
            <a:r>
              <a:rPr lang="en-US" dirty="0" err="1">
                <a:solidFill>
                  <a:srgbClr val="0070C0"/>
                </a:solidFill>
              </a:rPr>
              <a:t>informatieveiligheid</a:t>
            </a:r>
            <a:endParaRPr lang="nl-BE" dirty="0"/>
          </a:p>
        </p:txBody>
      </p:sp>
      <p:sp>
        <p:nvSpPr>
          <p:cNvPr id="3" name="Espace réservé du contenu 2">
            <a:extLst>
              <a:ext uri="{FF2B5EF4-FFF2-40B4-BE49-F238E27FC236}">
                <a16:creationId xmlns:a16="http://schemas.microsoft.com/office/drawing/2014/main" id="{B5E3C456-12E9-47B5-BF0A-35F32EA5708E}"/>
              </a:ext>
            </a:extLst>
          </p:cNvPr>
          <p:cNvSpPr>
            <a:spLocks noGrp="1"/>
          </p:cNvSpPr>
          <p:nvPr>
            <p:ph idx="1"/>
          </p:nvPr>
        </p:nvSpPr>
        <p:spPr/>
        <p:txBody>
          <a:bodyPr/>
          <a:lstStyle/>
          <a:p>
            <a:r>
              <a:rPr lang="en-BE" dirty="0"/>
              <a:t>o</a:t>
            </a:r>
            <a:r>
              <a:rPr lang="nl-NL" dirty="0" err="1"/>
              <a:t>ktober</a:t>
            </a:r>
            <a:r>
              <a:rPr lang="nl-NL" dirty="0"/>
              <a:t> 2024 </a:t>
            </a:r>
            <a:r>
              <a:rPr lang="en-BE" dirty="0">
                <a:sym typeface="Wingdings" panose="05000000000000000000" pitchFamily="2" charset="2"/>
              </a:rPr>
              <a:t></a:t>
            </a:r>
            <a:r>
              <a:rPr lang="nl-NL" dirty="0"/>
              <a:t> NIS-2 regelgeving in voege</a:t>
            </a:r>
          </a:p>
          <a:p>
            <a:pPr lvl="1"/>
            <a:r>
              <a:rPr lang="en-BE" dirty="0"/>
              <a:t>s</a:t>
            </a:r>
            <a:r>
              <a:rPr lang="nl-BE" dirty="0" err="1"/>
              <a:t>amenwerking</a:t>
            </a:r>
            <a:r>
              <a:rPr lang="nl-BE" dirty="0"/>
              <a:t> met de werkgroep informatieveiligheid KSZ voor opstellen gemeenschappelijke beleidslijnen</a:t>
            </a:r>
          </a:p>
          <a:p>
            <a:pPr lvl="1"/>
            <a:r>
              <a:rPr lang="en-BE" dirty="0"/>
              <a:t>s</a:t>
            </a:r>
            <a:r>
              <a:rPr lang="nl-BE" dirty="0" err="1"/>
              <a:t>amenwerking</a:t>
            </a:r>
            <a:r>
              <a:rPr lang="nl-BE" dirty="0"/>
              <a:t> met</a:t>
            </a:r>
            <a:r>
              <a:rPr lang="en-BE" dirty="0"/>
              <a:t> het </a:t>
            </a:r>
            <a:r>
              <a:rPr lang="nl-BE" sz="1800" dirty="0"/>
              <a:t>Centrum voor Cybersecurity België</a:t>
            </a:r>
            <a:r>
              <a:rPr lang="en-BE" sz="1800" dirty="0"/>
              <a:t> (</a:t>
            </a:r>
            <a:r>
              <a:rPr lang="nl-BE" dirty="0"/>
              <a:t>CCB</a:t>
            </a:r>
            <a:r>
              <a:rPr lang="en-BE" dirty="0"/>
              <a:t>)</a:t>
            </a:r>
            <a:r>
              <a:rPr lang="nl-BE" dirty="0"/>
              <a:t> nog te versterken voor validatie van het beleid</a:t>
            </a:r>
          </a:p>
          <a:p>
            <a:pPr lvl="1"/>
            <a:r>
              <a:rPr lang="en-BE" dirty="0"/>
              <a:t>b</a:t>
            </a:r>
            <a:r>
              <a:rPr lang="nl-BE" dirty="0" err="1"/>
              <a:t>ijkomende</a:t>
            </a:r>
            <a:r>
              <a:rPr lang="nl-BE" dirty="0"/>
              <a:t> rapporteringsverplichting bij incidenten onder NIS2</a:t>
            </a:r>
          </a:p>
          <a:p>
            <a:pPr lvl="1"/>
            <a:r>
              <a:rPr lang="en-BE" dirty="0"/>
              <a:t>o</a:t>
            </a:r>
            <a:r>
              <a:rPr lang="nl-BE" dirty="0" err="1"/>
              <a:t>pleidingen</a:t>
            </a:r>
            <a:r>
              <a:rPr lang="nl-BE" dirty="0"/>
              <a:t> voor managementbody’s werden voorzien</a:t>
            </a:r>
          </a:p>
          <a:p>
            <a:r>
              <a:rPr lang="en-BE" dirty="0"/>
              <a:t>t</a:t>
            </a:r>
            <a:r>
              <a:rPr lang="nl-NL" dirty="0" err="1"/>
              <a:t>rend</a:t>
            </a:r>
            <a:r>
              <a:rPr lang="nl-NL" dirty="0"/>
              <a:t> incidenten KSZ / </a:t>
            </a:r>
            <a:r>
              <a:rPr lang="nl-NL" dirty="0" err="1"/>
              <a:t>eHP</a:t>
            </a:r>
            <a:endParaRPr lang="nl-NL" dirty="0"/>
          </a:p>
          <a:p>
            <a:pPr lvl="1"/>
            <a:r>
              <a:rPr lang="nl-NL" dirty="0"/>
              <a:t>1 security incident werd gerapporteerd</a:t>
            </a:r>
          </a:p>
          <a:p>
            <a:r>
              <a:rPr lang="en-BE" dirty="0"/>
              <a:t>t</a:t>
            </a:r>
            <a:r>
              <a:rPr lang="nl-NL" dirty="0" err="1"/>
              <a:t>rend</a:t>
            </a:r>
            <a:r>
              <a:rPr lang="nl-NL" dirty="0"/>
              <a:t> incidenten globaal</a:t>
            </a:r>
          </a:p>
          <a:p>
            <a:pPr lvl="1"/>
            <a:r>
              <a:rPr lang="en-BE" dirty="0"/>
              <a:t>met </a:t>
            </a:r>
            <a:r>
              <a:rPr lang="nl-BE" dirty="0"/>
              <a:t>behulp van AI worden </a:t>
            </a:r>
            <a:r>
              <a:rPr lang="nl-BE" dirty="0" err="1"/>
              <a:t>phishing</a:t>
            </a:r>
            <a:r>
              <a:rPr lang="nl-BE" dirty="0"/>
              <a:t> aanvallen frequenter en verfijnder</a:t>
            </a:r>
            <a:r>
              <a:rPr lang="en-BE" dirty="0"/>
              <a:t>, d</a:t>
            </a:r>
            <a:r>
              <a:rPr lang="nl-BE" dirty="0" err="1"/>
              <a:t>etectie</a:t>
            </a:r>
            <a:r>
              <a:rPr lang="nl-BE" dirty="0"/>
              <a:t> wordt moeilijker</a:t>
            </a:r>
            <a:endParaRPr lang="en-BE" dirty="0"/>
          </a:p>
          <a:p>
            <a:pPr lvl="1"/>
            <a:r>
              <a:rPr lang="en-BE" dirty="0"/>
              <a:t>ra</a:t>
            </a:r>
            <a:r>
              <a:rPr lang="nl-BE" dirty="0" err="1"/>
              <a:t>nsomware</a:t>
            </a:r>
            <a:r>
              <a:rPr lang="nl-BE" dirty="0"/>
              <a:t> en data </a:t>
            </a:r>
            <a:r>
              <a:rPr lang="nl-BE" dirty="0" err="1"/>
              <a:t>exfiltratie</a:t>
            </a:r>
            <a:r>
              <a:rPr lang="nl-BE" dirty="0"/>
              <a:t> blijven de belangrijkste bedreigingen</a:t>
            </a:r>
            <a:endParaRPr lang="en-BE" dirty="0"/>
          </a:p>
          <a:p>
            <a:pPr lvl="1"/>
            <a:r>
              <a:rPr lang="en-BE" dirty="0"/>
              <a:t>re</a:t>
            </a:r>
            <a:r>
              <a:rPr lang="nl-BE" dirty="0"/>
              <a:t>gelmatige DDOS aanvallen na geopolitieke beslissingen (vb. steun aan Oekraïne</a:t>
            </a:r>
            <a:r>
              <a:rPr lang="en-BE" dirty="0"/>
              <a:t>)</a:t>
            </a:r>
            <a:endParaRPr lang="en-US" dirty="0"/>
          </a:p>
        </p:txBody>
      </p:sp>
      <p:sp>
        <p:nvSpPr>
          <p:cNvPr id="4" name="Espace réservé du numéro de diapositive 3">
            <a:extLst>
              <a:ext uri="{FF2B5EF4-FFF2-40B4-BE49-F238E27FC236}">
                <a16:creationId xmlns:a16="http://schemas.microsoft.com/office/drawing/2014/main" id="{4A855398-4147-4CC4-9A02-8616BA6C1503}"/>
              </a:ext>
            </a:extLst>
          </p:cNvPr>
          <p:cNvSpPr>
            <a:spLocks noGrp="1"/>
          </p:cNvSpPr>
          <p:nvPr>
            <p:ph type="sldNum" sz="quarter" idx="12"/>
          </p:nvPr>
        </p:nvSpPr>
        <p:spPr/>
        <p:txBody>
          <a:bodyPr/>
          <a:lstStyle/>
          <a:p>
            <a:fld id="{4ABFC991-18F6-485A-BE0B-9061B9D5CD41}" type="slidenum">
              <a:rPr lang="en-US" smtClean="0"/>
              <a:pPr/>
              <a:t>68</a:t>
            </a:fld>
            <a:endParaRPr lang="en-US" dirty="0"/>
          </a:p>
        </p:txBody>
      </p:sp>
    </p:spTree>
    <p:extLst>
      <p:ext uri="{BB962C8B-B14F-4D97-AF65-F5344CB8AC3E}">
        <p14:creationId xmlns:p14="http://schemas.microsoft.com/office/powerpoint/2010/main" val="16580002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3BE33D-F9B8-4D54-9A80-4554AC39CEA3}"/>
              </a:ext>
            </a:extLst>
          </p:cNvPr>
          <p:cNvSpPr>
            <a:spLocks noGrp="1"/>
          </p:cNvSpPr>
          <p:nvPr>
            <p:ph type="title"/>
          </p:nvPr>
        </p:nvSpPr>
        <p:spPr/>
        <p:txBody>
          <a:bodyPr/>
          <a:lstStyle/>
          <a:p>
            <a:r>
              <a:rPr lang="fr-BE" altLang="en-US" dirty="0" err="1">
                <a:solidFill>
                  <a:srgbClr val="0070C0"/>
                </a:solidFill>
              </a:rPr>
              <a:t>Veiligheid</a:t>
            </a:r>
            <a:r>
              <a:rPr lang="en-BE" altLang="en-US" dirty="0">
                <a:solidFill>
                  <a:srgbClr val="0070C0"/>
                </a:solidFill>
              </a:rPr>
              <a:t> - </a:t>
            </a:r>
            <a:r>
              <a:rPr lang="fr-BE" dirty="0" err="1">
                <a:solidFill>
                  <a:srgbClr val="0070C0"/>
                </a:solidFill>
              </a:rPr>
              <a:t>aandachtspunten</a:t>
            </a:r>
            <a:endParaRPr lang="nl-BE" dirty="0"/>
          </a:p>
        </p:txBody>
      </p:sp>
      <p:sp>
        <p:nvSpPr>
          <p:cNvPr id="3" name="Espace réservé du contenu 2">
            <a:extLst>
              <a:ext uri="{FF2B5EF4-FFF2-40B4-BE49-F238E27FC236}">
                <a16:creationId xmlns:a16="http://schemas.microsoft.com/office/drawing/2014/main" id="{5FA3BF82-47B9-4D61-86D2-5E934315CB76}"/>
              </a:ext>
            </a:extLst>
          </p:cNvPr>
          <p:cNvSpPr>
            <a:spLocks noGrp="1"/>
          </p:cNvSpPr>
          <p:nvPr>
            <p:ph idx="1"/>
          </p:nvPr>
        </p:nvSpPr>
        <p:spPr/>
        <p:txBody>
          <a:bodyPr/>
          <a:lstStyle/>
          <a:p>
            <a:r>
              <a:rPr lang="en-BE" dirty="0"/>
              <a:t>c</a:t>
            </a:r>
            <a:r>
              <a:rPr lang="nl-NL" dirty="0" err="1"/>
              <a:t>onformiteitstraject</a:t>
            </a:r>
            <a:r>
              <a:rPr lang="nl-NL" dirty="0"/>
              <a:t> NIS-2</a:t>
            </a:r>
          </a:p>
          <a:p>
            <a:pPr lvl="1"/>
            <a:r>
              <a:rPr lang="nl-BE" dirty="0"/>
              <a:t>eerste meetpunt : 18 april 2026</a:t>
            </a:r>
          </a:p>
          <a:p>
            <a:pPr lvl="1"/>
            <a:r>
              <a:rPr lang="nl-BE" dirty="0"/>
              <a:t>verdere bewustwording over de meldplicht voor incidenten. </a:t>
            </a:r>
          </a:p>
          <a:p>
            <a:pPr lvl="1"/>
            <a:r>
              <a:rPr lang="nl-BE" dirty="0"/>
              <a:t>opzetten van de informatiesessies over NIS2</a:t>
            </a:r>
          </a:p>
          <a:p>
            <a:pPr lvl="1"/>
            <a:r>
              <a:rPr lang="nl-BE" dirty="0"/>
              <a:t>budgetten werden beperkt – nood aan het vinden van nog meer synergiën</a:t>
            </a:r>
          </a:p>
          <a:p>
            <a:r>
              <a:rPr lang="en-BE" dirty="0"/>
              <a:t>n</a:t>
            </a:r>
            <a:r>
              <a:rPr lang="nl-NL" dirty="0" err="1"/>
              <a:t>aleving</a:t>
            </a:r>
            <a:r>
              <a:rPr lang="nl-NL" dirty="0"/>
              <a:t> van de General Data </a:t>
            </a:r>
            <a:r>
              <a:rPr lang="nl-NL" dirty="0" err="1"/>
              <a:t>Protection</a:t>
            </a:r>
            <a:r>
              <a:rPr lang="nl-NL" dirty="0"/>
              <a:t> </a:t>
            </a:r>
            <a:r>
              <a:rPr lang="nl-NL" dirty="0" err="1"/>
              <a:t>Regulation</a:t>
            </a:r>
            <a:r>
              <a:rPr lang="nl-NL" dirty="0"/>
              <a:t> (GDPR) blijft een belangrijk punt</a:t>
            </a:r>
          </a:p>
          <a:p>
            <a:pPr lvl="1"/>
            <a:r>
              <a:rPr lang="nl-NL" dirty="0"/>
              <a:t>Data </a:t>
            </a:r>
            <a:r>
              <a:rPr lang="nl-NL" dirty="0" err="1"/>
              <a:t>Protection</a:t>
            </a:r>
            <a:r>
              <a:rPr lang="nl-NL" dirty="0"/>
              <a:t> Impact Assessment (</a:t>
            </a:r>
            <a:r>
              <a:rPr lang="nl-NL" dirty="0" err="1"/>
              <a:t>DPIA’s</a:t>
            </a:r>
            <a:r>
              <a:rPr lang="nl-NL" dirty="0"/>
              <a:t>) voor inschatting van de risico’s van de verwerkingen</a:t>
            </a:r>
          </a:p>
          <a:p>
            <a:pPr lvl="2"/>
            <a:r>
              <a:rPr lang="nl-NL" dirty="0"/>
              <a:t>cyclus van 36 maanden voor elke verwerking</a:t>
            </a:r>
          </a:p>
          <a:p>
            <a:pPr lvl="2"/>
            <a:r>
              <a:rPr lang="nl-NL" dirty="0"/>
              <a:t>planning 202</a:t>
            </a:r>
            <a:r>
              <a:rPr lang="en-BE" dirty="0"/>
              <a:t>6</a:t>
            </a:r>
            <a:r>
              <a:rPr lang="nl-NL" dirty="0"/>
              <a:t> werd opgemaakt </a:t>
            </a:r>
          </a:p>
          <a:p>
            <a:r>
              <a:rPr lang="nl-NL" dirty="0"/>
              <a:t>verhoging in aantal en complexiteit van de vragen van de betrokkenen</a:t>
            </a:r>
          </a:p>
          <a:p>
            <a:r>
              <a:rPr lang="nl-NL" dirty="0"/>
              <a:t>1 </a:t>
            </a:r>
            <a:r>
              <a:rPr lang="en-BE" dirty="0"/>
              <a:t>a</a:t>
            </a:r>
            <a:r>
              <a:rPr lang="nl-NL" dirty="0" err="1"/>
              <a:t>udit</a:t>
            </a:r>
            <a:r>
              <a:rPr lang="nl-NL" dirty="0"/>
              <a:t> </a:t>
            </a:r>
            <a:r>
              <a:rPr lang="nl-BE" dirty="0"/>
              <a:t>“Het beheer van informatie op de website”</a:t>
            </a:r>
            <a:r>
              <a:rPr lang="en-BE" dirty="0"/>
              <a:t> </a:t>
            </a:r>
            <a:r>
              <a:rPr lang="nl-NL" dirty="0"/>
              <a:t>gepland</a:t>
            </a:r>
            <a:endParaRPr lang="en-US" dirty="0"/>
          </a:p>
        </p:txBody>
      </p:sp>
      <p:sp>
        <p:nvSpPr>
          <p:cNvPr id="4" name="Espace réservé du numéro de diapositive 3">
            <a:extLst>
              <a:ext uri="{FF2B5EF4-FFF2-40B4-BE49-F238E27FC236}">
                <a16:creationId xmlns:a16="http://schemas.microsoft.com/office/drawing/2014/main" id="{9829C10F-478C-4FD4-B68E-C704608A038B}"/>
              </a:ext>
            </a:extLst>
          </p:cNvPr>
          <p:cNvSpPr>
            <a:spLocks noGrp="1"/>
          </p:cNvSpPr>
          <p:nvPr>
            <p:ph type="sldNum" sz="quarter" idx="12"/>
          </p:nvPr>
        </p:nvSpPr>
        <p:spPr/>
        <p:txBody>
          <a:bodyPr/>
          <a:lstStyle/>
          <a:p>
            <a:fld id="{4ABFC991-18F6-485A-BE0B-9061B9D5CD41}" type="slidenum">
              <a:rPr lang="en-US" smtClean="0"/>
              <a:pPr/>
              <a:t>69</a:t>
            </a:fld>
            <a:endParaRPr lang="en-US" dirty="0"/>
          </a:p>
        </p:txBody>
      </p:sp>
    </p:spTree>
    <p:extLst>
      <p:ext uri="{BB962C8B-B14F-4D97-AF65-F5344CB8AC3E}">
        <p14:creationId xmlns:p14="http://schemas.microsoft.com/office/powerpoint/2010/main" val="2023367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710381-D707-4BF2-BD94-F19A6CAC0BE2}"/>
              </a:ext>
            </a:extLst>
          </p:cNvPr>
          <p:cNvSpPr>
            <a:spLocks noGrp="1"/>
          </p:cNvSpPr>
          <p:nvPr>
            <p:ph type="title"/>
          </p:nvPr>
        </p:nvSpPr>
        <p:spPr/>
        <p:txBody>
          <a:bodyPr/>
          <a:lstStyle/>
          <a:p>
            <a:r>
              <a:rPr lang="nl-BE" dirty="0"/>
              <a:t>Filosofie</a:t>
            </a:r>
            <a:r>
              <a:rPr lang="en-BE" dirty="0"/>
              <a:t> </a:t>
            </a:r>
            <a:r>
              <a:rPr lang="nl-BE" dirty="0"/>
              <a:t>eGov3.0 – Gezin &amp; inkomen</a:t>
            </a:r>
          </a:p>
        </p:txBody>
      </p:sp>
      <p:sp>
        <p:nvSpPr>
          <p:cNvPr id="3" name="Espace réservé du contenu 2">
            <a:extLst>
              <a:ext uri="{FF2B5EF4-FFF2-40B4-BE49-F238E27FC236}">
                <a16:creationId xmlns:a16="http://schemas.microsoft.com/office/drawing/2014/main" id="{D58085E7-EEED-41C4-907D-3252AAD45DD3}"/>
              </a:ext>
            </a:extLst>
          </p:cNvPr>
          <p:cNvSpPr>
            <a:spLocks noGrp="1"/>
          </p:cNvSpPr>
          <p:nvPr>
            <p:ph idx="1"/>
          </p:nvPr>
        </p:nvSpPr>
        <p:spPr/>
        <p:txBody>
          <a:bodyPr>
            <a:normAutofit/>
          </a:bodyPr>
          <a:lstStyle/>
          <a:p>
            <a:pPr>
              <a:defRPr/>
            </a:pPr>
            <a:r>
              <a:rPr lang="en-BE" dirty="0"/>
              <a:t>g</a:t>
            </a:r>
            <a:r>
              <a:rPr lang="nl-BE" dirty="0" err="1"/>
              <a:t>ezinssituatie</a:t>
            </a:r>
            <a:r>
              <a:rPr lang="nl-BE" dirty="0"/>
              <a:t> en administratieve samenstelling van een gezin is niet neutraal</a:t>
            </a:r>
          </a:p>
          <a:p>
            <a:pPr>
              <a:defRPr/>
            </a:pPr>
            <a:r>
              <a:rPr lang="en-BE" dirty="0"/>
              <a:t>t</a:t>
            </a:r>
            <a:r>
              <a:rPr lang="nl-BE" dirty="0" err="1"/>
              <a:t>oekenning</a:t>
            </a:r>
            <a:r>
              <a:rPr lang="nl-BE" dirty="0"/>
              <a:t> van rechten</a:t>
            </a:r>
          </a:p>
          <a:p>
            <a:pPr lvl="1">
              <a:defRPr/>
            </a:pPr>
            <a:r>
              <a:rPr lang="nl-BE" sz="2000" dirty="0"/>
              <a:t>(vroeger vooral) categoriale selectiviteit op basis van sociaal statuut</a:t>
            </a:r>
          </a:p>
          <a:p>
            <a:pPr lvl="1">
              <a:defRPr/>
            </a:pPr>
            <a:r>
              <a:rPr lang="nl-BE" sz="2000" dirty="0"/>
              <a:t>meer en meer op basis van inkomensselectiviteit/beschikbare middelen</a:t>
            </a:r>
          </a:p>
          <a:p>
            <a:pPr>
              <a:defRPr/>
            </a:pPr>
            <a:r>
              <a:rPr lang="en-BE" dirty="0"/>
              <a:t>o</a:t>
            </a:r>
            <a:r>
              <a:rPr lang="nl-BE" dirty="0" err="1"/>
              <a:t>ntwikkelen</a:t>
            </a:r>
            <a:r>
              <a:rPr lang="nl-BE" dirty="0"/>
              <a:t> van een modulaire dienst die twee functionaliteiten aanbiedt</a:t>
            </a:r>
          </a:p>
          <a:p>
            <a:pPr lvl="1">
              <a:defRPr/>
            </a:pPr>
            <a:r>
              <a:rPr lang="nl-BE" sz="2000" dirty="0"/>
              <a:t>betrekken van feitelijke gegevens voor de correcte afbakening van het gezin</a:t>
            </a:r>
          </a:p>
          <a:p>
            <a:pPr lvl="1">
              <a:defRPr/>
            </a:pPr>
            <a:r>
              <a:rPr lang="nl-BE" sz="2000" dirty="0"/>
              <a:t>betrekken van inkomenscomponenten voor elke persoon die deel uitmaakt van het gezin zoals dat door de reglementering van de consulterende instelling wordt bepaald</a:t>
            </a:r>
          </a:p>
          <a:p>
            <a:pPr marL="0" indent="0">
              <a:buNone/>
            </a:pPr>
            <a:endParaRPr lang="nl-BE" dirty="0"/>
          </a:p>
        </p:txBody>
      </p:sp>
      <p:sp>
        <p:nvSpPr>
          <p:cNvPr id="4" name="Espace réservé du numéro de diapositive 3">
            <a:extLst>
              <a:ext uri="{FF2B5EF4-FFF2-40B4-BE49-F238E27FC236}">
                <a16:creationId xmlns:a16="http://schemas.microsoft.com/office/drawing/2014/main" id="{8F07A3A1-FD95-4FC0-9ED8-2B70B30989C3}"/>
              </a:ext>
            </a:extLst>
          </p:cNvPr>
          <p:cNvSpPr>
            <a:spLocks noGrp="1"/>
          </p:cNvSpPr>
          <p:nvPr>
            <p:ph type="sldNum" sz="quarter" idx="12"/>
          </p:nvPr>
        </p:nvSpPr>
        <p:spPr/>
        <p:txBody>
          <a:bodyPr/>
          <a:lstStyle/>
          <a:p>
            <a:fld id="{4ABFC991-18F6-485A-BE0B-9061B9D5CD41}" type="slidenum">
              <a:rPr lang="en-US" smtClean="0"/>
              <a:pPr/>
              <a:t>7</a:t>
            </a:fld>
            <a:endParaRPr lang="en-US" dirty="0"/>
          </a:p>
        </p:txBody>
      </p:sp>
    </p:spTree>
    <p:extLst>
      <p:ext uri="{BB962C8B-B14F-4D97-AF65-F5344CB8AC3E}">
        <p14:creationId xmlns:p14="http://schemas.microsoft.com/office/powerpoint/2010/main" val="24712220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7882DA-B7A8-42AD-9260-75DEE38EBCD6}"/>
              </a:ext>
            </a:extLst>
          </p:cNvPr>
          <p:cNvSpPr>
            <a:spLocks noGrp="1"/>
          </p:cNvSpPr>
          <p:nvPr>
            <p:ph type="title"/>
          </p:nvPr>
        </p:nvSpPr>
        <p:spPr/>
        <p:txBody>
          <a:bodyPr/>
          <a:lstStyle/>
          <a:p>
            <a:r>
              <a:rPr lang="en-BE" dirty="0" err="1"/>
              <a:t>eDU</a:t>
            </a:r>
            <a:r>
              <a:rPr lang="en-BE" dirty="0"/>
              <a:t> – Dossier unique</a:t>
            </a:r>
            <a:endParaRPr lang="nl-BE" dirty="0"/>
          </a:p>
        </p:txBody>
      </p:sp>
      <p:sp>
        <p:nvSpPr>
          <p:cNvPr id="3" name="Espace réservé du contenu 2">
            <a:extLst>
              <a:ext uri="{FF2B5EF4-FFF2-40B4-BE49-F238E27FC236}">
                <a16:creationId xmlns:a16="http://schemas.microsoft.com/office/drawing/2014/main" id="{B2A3A39B-13B3-428D-8DD9-BA0EB87064ED}"/>
              </a:ext>
            </a:extLst>
          </p:cNvPr>
          <p:cNvSpPr>
            <a:spLocks noGrp="1"/>
          </p:cNvSpPr>
          <p:nvPr>
            <p:ph idx="1"/>
          </p:nvPr>
        </p:nvSpPr>
        <p:spPr>
          <a:xfrm>
            <a:off x="838200" y="1825625"/>
            <a:ext cx="10947400" cy="4351338"/>
          </a:xfrm>
        </p:spPr>
        <p:txBody>
          <a:bodyPr/>
          <a:lstStyle/>
          <a:p>
            <a:r>
              <a:rPr lang="fr-FR" dirty="0"/>
              <a:t>préparation de la </a:t>
            </a:r>
            <a:r>
              <a:rPr lang="fr-FR" dirty="0" err="1"/>
              <a:t>décommission</a:t>
            </a:r>
            <a:r>
              <a:rPr lang="fr-FR" dirty="0"/>
              <a:t> de la solution </a:t>
            </a:r>
            <a:r>
              <a:rPr lang="fr-FR" dirty="0" err="1"/>
              <a:t>Intranext</a:t>
            </a:r>
            <a:r>
              <a:rPr lang="en-BE" dirty="0"/>
              <a:t>,</a:t>
            </a:r>
            <a:r>
              <a:rPr lang="fr-FR" dirty="0"/>
              <a:t> </a:t>
            </a:r>
            <a:r>
              <a:rPr lang="fr-FR" dirty="0" err="1"/>
              <a:t>pr</a:t>
            </a:r>
            <a:r>
              <a:rPr lang="en-BE" dirty="0"/>
              <a:t>é</a:t>
            </a:r>
            <a:r>
              <a:rPr lang="fr-FR" dirty="0"/>
              <a:t>vue en 2026</a:t>
            </a:r>
            <a:endParaRPr lang="en-BE" dirty="0"/>
          </a:p>
          <a:p>
            <a:r>
              <a:rPr lang="en-BE" dirty="0"/>
              <a:t>r</a:t>
            </a:r>
            <a:r>
              <a:rPr lang="fr-BE" dirty="0"/>
              <a:t>e-factoring de la solution </a:t>
            </a:r>
            <a:r>
              <a:rPr lang="fr-BE" dirty="0" err="1"/>
              <a:t>eDU</a:t>
            </a:r>
            <a:r>
              <a:rPr lang="fr-BE" dirty="0"/>
              <a:t> en cours, avec une </a:t>
            </a:r>
            <a:r>
              <a:rPr lang="fr-BE" dirty="0" err="1"/>
              <a:t>visio</a:t>
            </a:r>
            <a:r>
              <a:rPr lang="fr-BE" dirty="0"/>
              <a:t> ISO compliant, mais des améliorations significatives</a:t>
            </a:r>
          </a:p>
          <a:p>
            <a:pPr lvl="1"/>
            <a:r>
              <a:rPr lang="en-BE" dirty="0"/>
              <a:t>t</a:t>
            </a:r>
            <a:r>
              <a:rPr lang="fr-BE" dirty="0" err="1"/>
              <a:t>ransparence</a:t>
            </a:r>
            <a:r>
              <a:rPr lang="fr-BE" dirty="0"/>
              <a:t> et collaboration sur les dossiers dès l'initiation du dossier unique</a:t>
            </a:r>
          </a:p>
          <a:p>
            <a:pPr lvl="1"/>
            <a:r>
              <a:rPr lang="en-BE" dirty="0"/>
              <a:t>m</a:t>
            </a:r>
            <a:r>
              <a:rPr lang="fr-BE" dirty="0" err="1"/>
              <a:t>ise</a:t>
            </a:r>
            <a:r>
              <a:rPr lang="fr-BE" dirty="0"/>
              <a:t> en place d'un système de notifications pour les différentes parties </a:t>
            </a:r>
          </a:p>
          <a:p>
            <a:pPr lvl="1"/>
            <a:r>
              <a:rPr lang="en-BE" dirty="0" err="1"/>
              <a:t>i</a:t>
            </a:r>
            <a:r>
              <a:rPr lang="fr-BE" dirty="0" err="1"/>
              <a:t>nterfaces</a:t>
            </a:r>
            <a:r>
              <a:rPr lang="fr-BE" dirty="0"/>
              <a:t> utilisateurs optimisé</a:t>
            </a:r>
            <a:r>
              <a:rPr lang="en-BE" dirty="0"/>
              <a:t>e</a:t>
            </a:r>
            <a:r>
              <a:rPr lang="fr-BE" dirty="0"/>
              <a:t>s et refonte complète d</a:t>
            </a:r>
            <a:r>
              <a:rPr lang="en-BE" dirty="0"/>
              <a:t>e </a:t>
            </a:r>
            <a:r>
              <a:rPr lang="en-BE" dirty="0" err="1"/>
              <a:t>l’interface</a:t>
            </a:r>
            <a:r>
              <a:rPr lang="en-BE" dirty="0"/>
              <a:t> </a:t>
            </a:r>
            <a:r>
              <a:rPr lang="en-BE" dirty="0" err="1"/>
              <a:t>utilisateurs</a:t>
            </a:r>
            <a:endParaRPr lang="en-BE" dirty="0"/>
          </a:p>
          <a:p>
            <a:pPr lvl="1"/>
            <a:r>
              <a:rPr lang="en-BE" dirty="0" err="1"/>
              <a:t>système</a:t>
            </a:r>
            <a:r>
              <a:rPr lang="en-BE" dirty="0"/>
              <a:t> </a:t>
            </a:r>
            <a:r>
              <a:rPr lang="en-BE" dirty="0" err="1"/>
              <a:t>moins</a:t>
            </a:r>
            <a:r>
              <a:rPr lang="en-BE" dirty="0"/>
              <a:t> </a:t>
            </a:r>
            <a:r>
              <a:rPr lang="en-BE" dirty="0" err="1"/>
              <a:t>séquentiel</a:t>
            </a:r>
            <a:r>
              <a:rPr lang="en-BE" dirty="0"/>
              <a:t>, plus flexible </a:t>
            </a:r>
            <a:endParaRPr lang="fr-BE" dirty="0"/>
          </a:p>
          <a:p>
            <a:r>
              <a:rPr lang="en-BE" dirty="0"/>
              <a:t>c</a:t>
            </a:r>
            <a:r>
              <a:rPr lang="fr-BE" dirty="0" err="1"/>
              <a:t>ommunication</a:t>
            </a:r>
            <a:r>
              <a:rPr lang="fr-BE" dirty="0"/>
              <a:t> et formation (</a:t>
            </a:r>
            <a:r>
              <a:rPr lang="fr-BE" dirty="0" err="1"/>
              <a:t>Smals</a:t>
            </a:r>
            <a:r>
              <a:rPr lang="fr-BE" dirty="0"/>
              <a:t>)</a:t>
            </a:r>
          </a:p>
          <a:p>
            <a:r>
              <a:rPr lang="en-BE" dirty="0"/>
              <a:t>m</a:t>
            </a:r>
            <a:r>
              <a:rPr lang="fr-BE" dirty="0" err="1"/>
              <a:t>ise</a:t>
            </a:r>
            <a:r>
              <a:rPr lang="fr-BE" dirty="0"/>
              <a:t> à jour du process</a:t>
            </a:r>
            <a:r>
              <a:rPr lang="en-BE" dirty="0"/>
              <a:t>us</a:t>
            </a:r>
            <a:r>
              <a:rPr lang="fr-BE" dirty="0"/>
              <a:t> </a:t>
            </a:r>
            <a:r>
              <a:rPr lang="fr-BE" dirty="0" err="1"/>
              <a:t>eDU</a:t>
            </a:r>
            <a:r>
              <a:rPr lang="fr-BE" dirty="0"/>
              <a:t> dans le cadre d'une vision plus globale pour la prise en charge des projets</a:t>
            </a:r>
          </a:p>
          <a:p>
            <a:r>
              <a:rPr lang="en-BE" dirty="0"/>
              <a:t>m</a:t>
            </a:r>
            <a:r>
              <a:rPr lang="fr-BE" dirty="0" err="1"/>
              <a:t>ise</a:t>
            </a:r>
            <a:r>
              <a:rPr lang="fr-BE" dirty="0"/>
              <a:t> à jour du manuel utilisateurs</a:t>
            </a:r>
          </a:p>
          <a:p>
            <a:r>
              <a:rPr lang="en-BE" dirty="0"/>
              <a:t>b</a:t>
            </a:r>
            <a:r>
              <a:rPr lang="fr-BE" dirty="0" err="1"/>
              <a:t>riefing</a:t>
            </a:r>
            <a:r>
              <a:rPr lang="fr-BE" dirty="0"/>
              <a:t>  avec le client pour tous les nouveaux dossiers</a:t>
            </a:r>
          </a:p>
        </p:txBody>
      </p:sp>
      <p:sp>
        <p:nvSpPr>
          <p:cNvPr id="4" name="Espace réservé du numéro de diapositive 3">
            <a:extLst>
              <a:ext uri="{FF2B5EF4-FFF2-40B4-BE49-F238E27FC236}">
                <a16:creationId xmlns:a16="http://schemas.microsoft.com/office/drawing/2014/main" id="{FB545C57-6356-4079-92D2-4C6C74E6A590}"/>
              </a:ext>
            </a:extLst>
          </p:cNvPr>
          <p:cNvSpPr>
            <a:spLocks noGrp="1"/>
          </p:cNvSpPr>
          <p:nvPr>
            <p:ph type="sldNum" sz="quarter" idx="12"/>
          </p:nvPr>
        </p:nvSpPr>
        <p:spPr/>
        <p:txBody>
          <a:bodyPr/>
          <a:lstStyle/>
          <a:p>
            <a:fld id="{4ABFC991-18F6-485A-BE0B-9061B9D5CD41}" type="slidenum">
              <a:rPr lang="en-US" smtClean="0"/>
              <a:pPr/>
              <a:t>70</a:t>
            </a:fld>
            <a:endParaRPr lang="en-US" dirty="0"/>
          </a:p>
        </p:txBody>
      </p:sp>
    </p:spTree>
    <p:extLst>
      <p:ext uri="{BB962C8B-B14F-4D97-AF65-F5344CB8AC3E}">
        <p14:creationId xmlns:p14="http://schemas.microsoft.com/office/powerpoint/2010/main" val="6882587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8A4442-38B4-4B10-A4A0-9E95CA73BA6F}"/>
              </a:ext>
            </a:extLst>
          </p:cNvPr>
          <p:cNvSpPr>
            <a:spLocks noGrp="1"/>
          </p:cNvSpPr>
          <p:nvPr>
            <p:ph type="title"/>
          </p:nvPr>
        </p:nvSpPr>
        <p:spPr/>
        <p:txBody>
          <a:bodyPr/>
          <a:lstStyle/>
          <a:p>
            <a:r>
              <a:rPr lang="fr-BE" altLang="en-US" dirty="0"/>
              <a:t>IAP - Internet Access Protection</a:t>
            </a:r>
            <a:endParaRPr lang="nl-BE" dirty="0"/>
          </a:p>
        </p:txBody>
      </p:sp>
      <p:sp>
        <p:nvSpPr>
          <p:cNvPr id="3" name="Espace réservé du contenu 2">
            <a:extLst>
              <a:ext uri="{FF2B5EF4-FFF2-40B4-BE49-F238E27FC236}">
                <a16:creationId xmlns:a16="http://schemas.microsoft.com/office/drawing/2014/main" id="{4BDAA767-B1C6-43D7-A0D9-67650473ACC9}"/>
              </a:ext>
            </a:extLst>
          </p:cNvPr>
          <p:cNvSpPr>
            <a:spLocks noGrp="1"/>
          </p:cNvSpPr>
          <p:nvPr>
            <p:ph idx="1"/>
          </p:nvPr>
        </p:nvSpPr>
        <p:spPr/>
        <p:txBody>
          <a:bodyPr>
            <a:normAutofit/>
          </a:bodyPr>
          <a:lstStyle/>
          <a:p>
            <a:r>
              <a:rPr lang="en-BE" dirty="0"/>
              <a:t>l</a:t>
            </a:r>
            <a:r>
              <a:rPr lang="fr-BE" dirty="0" err="1"/>
              <a:t>everancier</a:t>
            </a:r>
            <a:r>
              <a:rPr lang="fr-BE" dirty="0"/>
              <a:t> van </a:t>
            </a:r>
            <a:r>
              <a:rPr lang="fr-BE" dirty="0" err="1"/>
              <a:t>veiligheidsdiensten</a:t>
            </a:r>
            <a:r>
              <a:rPr lang="fr-BE" dirty="0"/>
              <a:t> </a:t>
            </a:r>
            <a:r>
              <a:rPr lang="fr-BE" dirty="0" err="1"/>
              <a:t>aan</a:t>
            </a:r>
            <a:r>
              <a:rPr lang="fr-BE" dirty="0"/>
              <a:t> OI</a:t>
            </a:r>
            <a:r>
              <a:rPr lang="en-BE" dirty="0"/>
              <a:t>S</a:t>
            </a:r>
            <a:r>
              <a:rPr lang="fr-BE" dirty="0"/>
              <a:t>Z / </a:t>
            </a:r>
            <a:r>
              <a:rPr lang="fr-BE" dirty="0" err="1"/>
              <a:t>Overheidsdiensten</a:t>
            </a:r>
            <a:endParaRPr lang="fr-BE" dirty="0"/>
          </a:p>
          <a:p>
            <a:r>
              <a:rPr lang="en-BE" dirty="0"/>
              <a:t>o</a:t>
            </a:r>
            <a:r>
              <a:rPr lang="fr-BE" dirty="0" err="1"/>
              <a:t>nderdeel</a:t>
            </a:r>
            <a:r>
              <a:rPr lang="fr-BE" dirty="0"/>
              <a:t> van de </a:t>
            </a:r>
            <a:r>
              <a:rPr lang="en-BE" dirty="0"/>
              <a:t>“</a:t>
            </a:r>
            <a:r>
              <a:rPr lang="fr-BE" dirty="0" err="1"/>
              <a:t>supply</a:t>
            </a:r>
            <a:r>
              <a:rPr lang="fr-BE" dirty="0"/>
              <a:t> </a:t>
            </a:r>
            <a:r>
              <a:rPr lang="fr-BE" dirty="0" err="1"/>
              <a:t>chain</a:t>
            </a:r>
            <a:r>
              <a:rPr lang="en-BE" dirty="0"/>
              <a:t>”</a:t>
            </a:r>
            <a:r>
              <a:rPr lang="fr-BE" dirty="0"/>
              <a:t> van NIS-2 </a:t>
            </a:r>
            <a:r>
              <a:rPr lang="fr-BE" dirty="0" err="1"/>
              <a:t>entiteiten</a:t>
            </a:r>
            <a:endParaRPr lang="en-BE" dirty="0"/>
          </a:p>
          <a:p>
            <a:pPr lvl="1"/>
            <a:r>
              <a:rPr lang="en-BE" sz="2000" dirty="0"/>
              <a:t>h</a:t>
            </a:r>
            <a:r>
              <a:rPr lang="fr-BE" sz="2000" dirty="0" err="1"/>
              <a:t>elpt</a:t>
            </a:r>
            <a:r>
              <a:rPr lang="fr-BE" sz="2000" dirty="0"/>
              <a:t> </a:t>
            </a:r>
            <a:r>
              <a:rPr lang="fr-BE" sz="2000" dirty="0" err="1"/>
              <a:t>entiteiten</a:t>
            </a:r>
            <a:r>
              <a:rPr lang="fr-BE" sz="2000" dirty="0"/>
              <a:t> in de </a:t>
            </a:r>
            <a:r>
              <a:rPr lang="fr-BE" sz="2000" dirty="0" err="1"/>
              <a:t>inregeling</a:t>
            </a:r>
            <a:r>
              <a:rPr lang="fr-BE" sz="2000" dirty="0"/>
              <a:t> van de </a:t>
            </a:r>
            <a:r>
              <a:rPr lang="fr-BE" sz="2000" dirty="0" err="1"/>
              <a:t>informatieveiligheid</a:t>
            </a:r>
            <a:r>
              <a:rPr lang="fr-BE" sz="2000" dirty="0"/>
              <a:t> om te </a:t>
            </a:r>
            <a:r>
              <a:rPr lang="fr-BE" sz="2000" dirty="0" err="1"/>
              <a:t>voldoen</a:t>
            </a:r>
            <a:r>
              <a:rPr lang="fr-BE" sz="2000" dirty="0"/>
              <a:t> </a:t>
            </a:r>
            <a:r>
              <a:rPr lang="fr-BE" sz="2000" dirty="0" err="1"/>
              <a:t>aan</a:t>
            </a:r>
            <a:r>
              <a:rPr lang="fr-BE" sz="2000" dirty="0"/>
              <a:t> NIS-2 </a:t>
            </a:r>
            <a:r>
              <a:rPr lang="fr-BE" sz="2000" dirty="0" err="1"/>
              <a:t>voorschriften</a:t>
            </a:r>
            <a:endParaRPr lang="en-BE" sz="2000" dirty="0"/>
          </a:p>
          <a:p>
            <a:pPr lvl="1"/>
            <a:r>
              <a:rPr lang="en-BE" sz="2000" dirty="0"/>
              <a:t>d</a:t>
            </a:r>
            <a:r>
              <a:rPr lang="fr-BE" sz="2000" dirty="0" err="1"/>
              <a:t>ient</a:t>
            </a:r>
            <a:r>
              <a:rPr lang="fr-BE" sz="2000" dirty="0"/>
              <a:t> </a:t>
            </a:r>
            <a:r>
              <a:rPr lang="fr-BE" sz="2000" dirty="0" err="1"/>
              <a:t>zelf</a:t>
            </a:r>
            <a:r>
              <a:rPr lang="fr-BE" sz="2000" dirty="0"/>
              <a:t> </a:t>
            </a:r>
            <a:r>
              <a:rPr lang="fr-BE" sz="2000" dirty="0" err="1"/>
              <a:t>voldoende</a:t>
            </a:r>
            <a:r>
              <a:rPr lang="fr-BE" sz="2000" dirty="0"/>
              <a:t> garanties te </a:t>
            </a:r>
            <a:r>
              <a:rPr lang="fr-BE" sz="2000" dirty="0" err="1"/>
              <a:t>bieden</a:t>
            </a:r>
            <a:r>
              <a:rPr lang="fr-BE" sz="2000" dirty="0"/>
              <a:t> </a:t>
            </a:r>
            <a:r>
              <a:rPr lang="fr-BE" sz="2000" dirty="0" err="1"/>
              <a:t>dat</a:t>
            </a:r>
            <a:r>
              <a:rPr lang="fr-BE" sz="2000" dirty="0"/>
              <a:t> het </a:t>
            </a:r>
            <a:r>
              <a:rPr lang="fr-BE" sz="2000" dirty="0" err="1"/>
              <a:t>gebruik</a:t>
            </a:r>
            <a:r>
              <a:rPr lang="fr-BE" sz="2000" dirty="0"/>
              <a:t> van de </a:t>
            </a:r>
            <a:r>
              <a:rPr lang="fr-BE" sz="2000" dirty="0" err="1"/>
              <a:t>dienst</a:t>
            </a:r>
            <a:r>
              <a:rPr lang="fr-BE" sz="2000" dirty="0"/>
              <a:t> niet </a:t>
            </a:r>
            <a:r>
              <a:rPr lang="fr-BE" sz="2000" dirty="0" err="1"/>
              <a:t>tot</a:t>
            </a:r>
            <a:r>
              <a:rPr lang="fr-BE" sz="2000" dirty="0"/>
              <a:t> </a:t>
            </a:r>
            <a:r>
              <a:rPr lang="fr-BE" sz="2000" dirty="0" err="1"/>
              <a:t>bijkomende</a:t>
            </a:r>
            <a:r>
              <a:rPr lang="fr-BE" sz="2000" dirty="0"/>
              <a:t> </a:t>
            </a:r>
            <a:r>
              <a:rPr lang="fr-BE" sz="2000" dirty="0" err="1"/>
              <a:t>risico’s</a:t>
            </a:r>
            <a:r>
              <a:rPr lang="fr-BE" sz="2000" dirty="0"/>
              <a:t> </a:t>
            </a:r>
            <a:r>
              <a:rPr lang="fr-BE" sz="2000" dirty="0" err="1"/>
              <a:t>leidt</a:t>
            </a:r>
            <a:endParaRPr lang="en-BE" sz="2000" dirty="0"/>
          </a:p>
          <a:p>
            <a:pPr lvl="1"/>
            <a:r>
              <a:rPr lang="nl-BE" sz="2000" dirty="0"/>
              <a:t>dienst werd door </a:t>
            </a:r>
            <a:r>
              <a:rPr lang="en-BE" sz="2000" dirty="0"/>
              <a:t>het </a:t>
            </a:r>
            <a:r>
              <a:rPr lang="nl-BE" sz="2000" dirty="0"/>
              <a:t>CCB voorgesteld parallel aan de </a:t>
            </a:r>
            <a:r>
              <a:rPr lang="nl-BE" sz="2000" dirty="0" err="1"/>
              <a:t>SECaaS</a:t>
            </a:r>
            <a:r>
              <a:rPr lang="nl-BE" sz="2000" dirty="0"/>
              <a:t> II dienst</a:t>
            </a:r>
            <a:endParaRPr lang="fr-BE" sz="2000" dirty="0"/>
          </a:p>
        </p:txBody>
      </p:sp>
      <p:sp>
        <p:nvSpPr>
          <p:cNvPr id="4" name="Espace réservé du numéro de diapositive 3">
            <a:extLst>
              <a:ext uri="{FF2B5EF4-FFF2-40B4-BE49-F238E27FC236}">
                <a16:creationId xmlns:a16="http://schemas.microsoft.com/office/drawing/2014/main" id="{10BE26B1-7C88-4047-8C0E-6C8B6718A895}"/>
              </a:ext>
            </a:extLst>
          </p:cNvPr>
          <p:cNvSpPr>
            <a:spLocks noGrp="1"/>
          </p:cNvSpPr>
          <p:nvPr>
            <p:ph type="sldNum" sz="quarter" idx="12"/>
          </p:nvPr>
        </p:nvSpPr>
        <p:spPr/>
        <p:txBody>
          <a:bodyPr/>
          <a:lstStyle/>
          <a:p>
            <a:fld id="{4ABFC991-18F6-485A-BE0B-9061B9D5CD41}" type="slidenum">
              <a:rPr lang="en-US" smtClean="0"/>
              <a:pPr/>
              <a:t>71</a:t>
            </a:fld>
            <a:endParaRPr lang="en-US" dirty="0"/>
          </a:p>
        </p:txBody>
      </p:sp>
    </p:spTree>
    <p:extLst>
      <p:ext uri="{BB962C8B-B14F-4D97-AF65-F5344CB8AC3E}">
        <p14:creationId xmlns:p14="http://schemas.microsoft.com/office/powerpoint/2010/main" val="23725703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065E77-AA38-4997-93C9-D2351A3DE195}"/>
              </a:ext>
            </a:extLst>
          </p:cNvPr>
          <p:cNvSpPr>
            <a:spLocks noGrp="1"/>
          </p:cNvSpPr>
          <p:nvPr>
            <p:ph type="title"/>
          </p:nvPr>
        </p:nvSpPr>
        <p:spPr>
          <a:noFill/>
        </p:spPr>
        <p:txBody>
          <a:bodyPr/>
          <a:lstStyle/>
          <a:p>
            <a:r>
              <a:rPr lang="fr-BE" altLang="en-US" dirty="0"/>
              <a:t>Budget</a:t>
            </a:r>
            <a:endParaRPr lang="en-US" dirty="0"/>
          </a:p>
        </p:txBody>
      </p:sp>
      <p:sp>
        <p:nvSpPr>
          <p:cNvPr id="6" name="Content Placeholder 2">
            <a:extLst>
              <a:ext uri="{FF2B5EF4-FFF2-40B4-BE49-F238E27FC236}">
                <a16:creationId xmlns:a16="http://schemas.microsoft.com/office/drawing/2014/main" id="{0C2449CF-F90C-4D4E-BFA1-35FF8E5DC2F9}"/>
              </a:ext>
            </a:extLst>
          </p:cNvPr>
          <p:cNvSpPr>
            <a:spLocks noGrp="1"/>
          </p:cNvSpPr>
          <p:nvPr>
            <p:ph idx="1"/>
          </p:nvPr>
        </p:nvSpPr>
        <p:spPr/>
        <p:txBody>
          <a:bodyPr>
            <a:normAutofit/>
          </a:bodyPr>
          <a:lstStyle/>
          <a:p>
            <a:r>
              <a:rPr lang="fr-FR" dirty="0"/>
              <a:t>le contexte budgétaire difficile impose une gestion économique responsable</a:t>
            </a:r>
          </a:p>
          <a:p>
            <a:pPr lvl="1"/>
            <a:r>
              <a:rPr lang="fr-FR" dirty="0"/>
              <a:t>sous-utilisation pour l’ensemble des IPSS : </a:t>
            </a:r>
            <a:r>
              <a:rPr lang="fr-FR" b="1" dirty="0"/>
              <a:t>-2</a:t>
            </a:r>
            <a:r>
              <a:rPr lang="en-BE" b="1" dirty="0"/>
              <a:t>10</a:t>
            </a:r>
            <a:r>
              <a:rPr lang="fr-FR" b="1" dirty="0"/>
              <a:t>.</a:t>
            </a:r>
            <a:r>
              <a:rPr lang="en-BE" b="1" dirty="0"/>
              <a:t>6</a:t>
            </a:r>
            <a:r>
              <a:rPr lang="fr-FR" b="1" dirty="0"/>
              <a:t>00.000 € </a:t>
            </a:r>
          </a:p>
          <a:p>
            <a:r>
              <a:rPr lang="fr-FR" dirty="0"/>
              <a:t>budget initial </a:t>
            </a:r>
            <a:r>
              <a:rPr lang="en-BE" dirty="0"/>
              <a:t>2026 </a:t>
            </a:r>
          </a:p>
          <a:p>
            <a:pPr lvl="1"/>
            <a:r>
              <a:rPr lang="fr-FR" b="1" dirty="0"/>
              <a:t>19</a:t>
            </a:r>
            <a:r>
              <a:rPr lang="en-BE" b="1" dirty="0"/>
              <a:t>,5 millions </a:t>
            </a:r>
            <a:r>
              <a:rPr lang="en-BE" b="1" dirty="0" err="1"/>
              <a:t>d’euros</a:t>
            </a:r>
            <a:r>
              <a:rPr lang="fr-FR" b="1" dirty="0"/>
              <a:t> </a:t>
            </a:r>
            <a:endParaRPr lang="en-BE" b="1" dirty="0"/>
          </a:p>
          <a:p>
            <a:pPr lvl="1"/>
            <a:r>
              <a:rPr lang="en-BE" dirty="0" err="1"/>
              <a:t>ce</a:t>
            </a:r>
            <a:r>
              <a:rPr lang="en-BE" dirty="0"/>
              <a:t> </a:t>
            </a:r>
            <a:r>
              <a:rPr lang="en-BE" dirty="0" err="1"/>
              <a:t>montant</a:t>
            </a:r>
            <a:r>
              <a:rPr lang="en-BE" dirty="0"/>
              <a:t> </a:t>
            </a:r>
            <a:r>
              <a:rPr lang="fr-FR" dirty="0"/>
              <a:t>t</a:t>
            </a:r>
            <a:r>
              <a:rPr lang="en-BE" dirty="0" err="1"/>
              <a:t>ient</a:t>
            </a:r>
            <a:r>
              <a:rPr lang="en-BE" dirty="0"/>
              <a:t> </a:t>
            </a:r>
            <a:r>
              <a:rPr lang="en-BE" dirty="0" err="1"/>
              <a:t>compte</a:t>
            </a:r>
            <a:r>
              <a:rPr lang="fr-FR" dirty="0"/>
              <a:t> des économies de 1,8 % imposées par le Gouvernement</a:t>
            </a:r>
          </a:p>
          <a:p>
            <a:r>
              <a:rPr lang="fr-FR" dirty="0"/>
              <a:t>avances sur BSM 202</a:t>
            </a:r>
            <a:r>
              <a:rPr lang="en-BE" dirty="0"/>
              <a:t>5</a:t>
            </a:r>
            <a:r>
              <a:rPr lang="fr-FR" dirty="0"/>
              <a:t> pour 202</a:t>
            </a:r>
            <a:r>
              <a:rPr lang="en-BE" dirty="0"/>
              <a:t>6</a:t>
            </a:r>
            <a:r>
              <a:rPr lang="fr-FR" dirty="0"/>
              <a:t> pour un montant de </a:t>
            </a:r>
            <a:r>
              <a:rPr lang="fr-FR" b="1" dirty="0"/>
              <a:t>2</a:t>
            </a:r>
            <a:r>
              <a:rPr lang="en-BE" b="1" dirty="0"/>
              <a:t>,6 millions </a:t>
            </a:r>
            <a:r>
              <a:rPr lang="en-BE" b="1" dirty="0" err="1"/>
              <a:t>d’euros</a:t>
            </a:r>
            <a:r>
              <a:rPr lang="fr-FR" b="1" dirty="0"/>
              <a:t>  </a:t>
            </a:r>
            <a:r>
              <a:rPr lang="en-BE" b="1" dirty="0"/>
              <a:t> </a:t>
            </a:r>
            <a:r>
              <a:rPr lang="fr-FR" dirty="0"/>
              <a:t>pour soutenir les projets et investissements n'ayant pas pu être complètement réalisés en 202</a:t>
            </a:r>
            <a:r>
              <a:rPr lang="en-BE" dirty="0"/>
              <a:t>5</a:t>
            </a:r>
            <a:endParaRPr lang="fr-FR" dirty="0"/>
          </a:p>
          <a:p>
            <a:r>
              <a:rPr lang="fr-FR" dirty="0"/>
              <a:t>choix de l’administration générale</a:t>
            </a:r>
          </a:p>
          <a:p>
            <a:pPr lvl="1"/>
            <a:r>
              <a:rPr lang="fr-FR" dirty="0"/>
              <a:t>pas de réduction d</a:t>
            </a:r>
            <a:r>
              <a:rPr lang="en-BE" dirty="0"/>
              <a:t>u</a:t>
            </a:r>
            <a:r>
              <a:rPr lang="fr-FR" dirty="0"/>
              <a:t> personnel</a:t>
            </a:r>
          </a:p>
          <a:p>
            <a:pPr lvl="1"/>
            <a:r>
              <a:rPr lang="fr-FR" dirty="0"/>
              <a:t>la BCSS applique la méthode </a:t>
            </a:r>
            <a:r>
              <a:rPr lang="fr-FR" dirty="0" err="1"/>
              <a:t>zero-based</a:t>
            </a:r>
            <a:r>
              <a:rPr lang="fr-FR" dirty="0"/>
              <a:t> </a:t>
            </a:r>
            <a:r>
              <a:rPr lang="fr-FR" dirty="0" err="1"/>
              <a:t>budgeting</a:t>
            </a:r>
            <a:r>
              <a:rPr lang="fr-FR" dirty="0"/>
              <a:t> conformément à l’article 65 de son contrat d’administration</a:t>
            </a:r>
          </a:p>
        </p:txBody>
      </p:sp>
      <p:sp>
        <p:nvSpPr>
          <p:cNvPr id="4" name="Espace réservé du numéro de diapositive 3">
            <a:extLst>
              <a:ext uri="{FF2B5EF4-FFF2-40B4-BE49-F238E27FC236}">
                <a16:creationId xmlns:a16="http://schemas.microsoft.com/office/drawing/2014/main" id="{05C39CB9-865A-4EC6-9F29-E62D0F1D6F04}"/>
              </a:ext>
            </a:extLst>
          </p:cNvPr>
          <p:cNvSpPr>
            <a:spLocks noGrp="1"/>
          </p:cNvSpPr>
          <p:nvPr>
            <p:ph type="sldNum" sz="quarter" idx="12"/>
          </p:nvPr>
        </p:nvSpPr>
        <p:spPr/>
        <p:txBody>
          <a:bodyPr/>
          <a:lstStyle/>
          <a:p>
            <a:fld id="{4ABFC991-18F6-485A-BE0B-9061B9D5CD41}" type="slidenum">
              <a:rPr lang="en-US" smtClean="0"/>
              <a:pPr/>
              <a:t>72</a:t>
            </a:fld>
            <a:endParaRPr lang="en-US" dirty="0"/>
          </a:p>
        </p:txBody>
      </p:sp>
    </p:spTree>
    <p:extLst>
      <p:ext uri="{BB962C8B-B14F-4D97-AF65-F5344CB8AC3E}">
        <p14:creationId xmlns:p14="http://schemas.microsoft.com/office/powerpoint/2010/main" val="5714144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9E983D-34EE-473D-9274-4E879E2830D2}"/>
              </a:ext>
            </a:extLst>
          </p:cNvPr>
          <p:cNvSpPr>
            <a:spLocks noGrp="1"/>
          </p:cNvSpPr>
          <p:nvPr>
            <p:ph type="title"/>
          </p:nvPr>
        </p:nvSpPr>
        <p:spPr>
          <a:noFill/>
        </p:spPr>
        <p:txBody>
          <a:bodyPr/>
          <a:lstStyle/>
          <a:p>
            <a:r>
              <a:rPr lang="fr-BE" altLang="en-US" dirty="0"/>
              <a:t>Evolution continue de TPC</a:t>
            </a:r>
            <a:r>
              <a:rPr lang="en-BE" altLang="en-US" dirty="0"/>
              <a:t> </a:t>
            </a:r>
            <a:r>
              <a:rPr lang="nl-BE" altLang="en-US" dirty="0"/>
              <a:t>(</a:t>
            </a:r>
            <a:r>
              <a:rPr lang="nl-BE" altLang="en-US" dirty="0" err="1"/>
              <a:t>Outil</a:t>
            </a:r>
            <a:r>
              <a:rPr lang="nl-BE" altLang="en-US" dirty="0"/>
              <a:t> de Time Management)</a:t>
            </a:r>
            <a:endParaRPr lang="fr-BE" altLang="en-US" dirty="0"/>
          </a:p>
        </p:txBody>
      </p:sp>
      <p:sp>
        <p:nvSpPr>
          <p:cNvPr id="8" name="Content Placeholder 2">
            <a:extLst>
              <a:ext uri="{FF2B5EF4-FFF2-40B4-BE49-F238E27FC236}">
                <a16:creationId xmlns:a16="http://schemas.microsoft.com/office/drawing/2014/main" id="{7F4034D3-4C84-427F-BAEA-DF4AC02E7017}"/>
              </a:ext>
            </a:extLst>
          </p:cNvPr>
          <p:cNvSpPr>
            <a:spLocks noGrp="1"/>
          </p:cNvSpPr>
          <p:nvPr>
            <p:ph idx="1"/>
          </p:nvPr>
        </p:nvSpPr>
        <p:spPr/>
        <p:txBody>
          <a:bodyPr>
            <a:normAutofit/>
          </a:bodyPr>
          <a:lstStyle/>
          <a:p>
            <a:r>
              <a:rPr lang="fr-FR" dirty="0"/>
              <a:t>implémentation des changements liés à la législation sur le travail</a:t>
            </a:r>
            <a:r>
              <a:rPr lang="en-BE" dirty="0"/>
              <a:t> </a:t>
            </a:r>
            <a:r>
              <a:rPr lang="nl-BE" dirty="0"/>
              <a:t> </a:t>
            </a:r>
            <a:r>
              <a:rPr lang="fr-FR" dirty="0"/>
              <a:t>(secteur public et privé</a:t>
            </a:r>
            <a:r>
              <a:rPr lang="nl-BE" dirty="0"/>
              <a:t>)</a:t>
            </a:r>
            <a:endParaRPr lang="fr-FR" dirty="0"/>
          </a:p>
          <a:p>
            <a:r>
              <a:rPr lang="fr-FR" dirty="0"/>
              <a:t>amélioration du lien entre TPC et les autres outils (Outlook, Arno…)</a:t>
            </a:r>
          </a:p>
          <a:p>
            <a:r>
              <a:rPr lang="en-BE" dirty="0"/>
              <a:t>é</a:t>
            </a:r>
            <a:r>
              <a:rPr lang="fr-FR" dirty="0" err="1"/>
              <a:t>tude</a:t>
            </a:r>
            <a:r>
              <a:rPr lang="fr-FR" dirty="0"/>
              <a:t> de marché sur les possibilités d’outils de remplacement de BHDW en voie de finalisation</a:t>
            </a:r>
          </a:p>
        </p:txBody>
      </p:sp>
      <p:sp>
        <p:nvSpPr>
          <p:cNvPr id="4" name="Espace réservé du numéro de diapositive 3">
            <a:extLst>
              <a:ext uri="{FF2B5EF4-FFF2-40B4-BE49-F238E27FC236}">
                <a16:creationId xmlns:a16="http://schemas.microsoft.com/office/drawing/2014/main" id="{CED73269-4A5B-4F2B-A368-9925E9BDD4EB}"/>
              </a:ext>
            </a:extLst>
          </p:cNvPr>
          <p:cNvSpPr>
            <a:spLocks noGrp="1"/>
          </p:cNvSpPr>
          <p:nvPr>
            <p:ph type="sldNum" sz="quarter" idx="12"/>
          </p:nvPr>
        </p:nvSpPr>
        <p:spPr/>
        <p:txBody>
          <a:bodyPr/>
          <a:lstStyle/>
          <a:p>
            <a:fld id="{4ABFC991-18F6-485A-BE0B-9061B9D5CD41}" type="slidenum">
              <a:rPr lang="en-US" smtClean="0"/>
              <a:pPr/>
              <a:t>73</a:t>
            </a:fld>
            <a:endParaRPr lang="en-US" dirty="0"/>
          </a:p>
        </p:txBody>
      </p:sp>
    </p:spTree>
    <p:extLst>
      <p:ext uri="{BB962C8B-B14F-4D97-AF65-F5344CB8AC3E}">
        <p14:creationId xmlns:p14="http://schemas.microsoft.com/office/powerpoint/2010/main" val="15553002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4B2E1E-19EF-499B-A0E8-0E8403363528}"/>
              </a:ext>
            </a:extLst>
          </p:cNvPr>
          <p:cNvSpPr>
            <a:spLocks noGrp="1"/>
          </p:cNvSpPr>
          <p:nvPr>
            <p:ph type="title"/>
          </p:nvPr>
        </p:nvSpPr>
        <p:spPr/>
        <p:txBody>
          <a:bodyPr/>
          <a:lstStyle/>
          <a:p>
            <a:r>
              <a:rPr lang="en-BE" dirty="0"/>
              <a:t>C</a:t>
            </a:r>
            <a:r>
              <a:rPr lang="fr-FR" dirty="0" err="1"/>
              <a:t>ertification</a:t>
            </a:r>
            <a:r>
              <a:rPr lang="fr-FR" dirty="0"/>
              <a:t> des comptes par la Cour des Comptes</a:t>
            </a:r>
            <a:endParaRPr lang="nl-BE" dirty="0"/>
          </a:p>
        </p:txBody>
      </p:sp>
      <p:sp>
        <p:nvSpPr>
          <p:cNvPr id="3" name="Espace réservé du contenu 2">
            <a:extLst>
              <a:ext uri="{FF2B5EF4-FFF2-40B4-BE49-F238E27FC236}">
                <a16:creationId xmlns:a16="http://schemas.microsoft.com/office/drawing/2014/main" id="{FB28AB87-407B-4714-BDD7-EEF3C7A2B55A}"/>
              </a:ext>
            </a:extLst>
          </p:cNvPr>
          <p:cNvSpPr>
            <a:spLocks noGrp="1"/>
          </p:cNvSpPr>
          <p:nvPr>
            <p:ph idx="1"/>
          </p:nvPr>
        </p:nvSpPr>
        <p:spPr/>
        <p:txBody>
          <a:bodyPr/>
          <a:lstStyle/>
          <a:p>
            <a:r>
              <a:rPr lang="fr-FR" dirty="0"/>
              <a:t>institution pilote (exercice comptable 2025 – contrôle 2026)</a:t>
            </a:r>
          </a:p>
          <a:p>
            <a:r>
              <a:rPr lang="fr-FR" dirty="0"/>
              <a:t>impact sur le service Resource Management</a:t>
            </a:r>
            <a:r>
              <a:rPr lang="en-BE" dirty="0"/>
              <a:t> </a:t>
            </a:r>
            <a:r>
              <a:rPr lang="fr-FR" dirty="0">
                <a:sym typeface="Wingdings" panose="05000000000000000000" pitchFamily="2" charset="2"/>
              </a:rPr>
              <a:t></a:t>
            </a:r>
            <a:r>
              <a:rPr lang="fr-FR" dirty="0"/>
              <a:t> service pilote</a:t>
            </a:r>
          </a:p>
          <a:p>
            <a:pPr lvl="1"/>
            <a:r>
              <a:rPr lang="en-BE" dirty="0" err="1"/>
              <a:t>i</a:t>
            </a:r>
            <a:r>
              <a:rPr lang="fr-FR" dirty="0"/>
              <a:t>dentification des processus</a:t>
            </a:r>
            <a:r>
              <a:rPr lang="en-BE" dirty="0"/>
              <a:t> (7)</a:t>
            </a:r>
            <a:r>
              <a:rPr lang="fr-FR" dirty="0"/>
              <a:t> et sous-processus </a:t>
            </a:r>
            <a:r>
              <a:rPr lang="en-BE" dirty="0"/>
              <a:t>(11) </a:t>
            </a:r>
            <a:r>
              <a:rPr lang="fr-FR" dirty="0"/>
              <a:t>ayant un impact financier pour l’institution</a:t>
            </a:r>
          </a:p>
          <a:p>
            <a:pPr lvl="1"/>
            <a:r>
              <a:rPr lang="en-BE" dirty="0"/>
              <a:t>o</a:t>
            </a:r>
            <a:r>
              <a:rPr lang="fr-FR" dirty="0" err="1"/>
              <a:t>bjectifs</a:t>
            </a:r>
            <a:endParaRPr lang="fr-FR" dirty="0"/>
          </a:p>
          <a:p>
            <a:pPr lvl="2"/>
            <a:r>
              <a:rPr lang="en-BE" sz="1800" dirty="0"/>
              <a:t>c</a:t>
            </a:r>
            <a:r>
              <a:rPr lang="fr-FR" sz="1800" dirty="0" err="1"/>
              <a:t>ompliance</a:t>
            </a:r>
            <a:r>
              <a:rPr lang="fr-FR" sz="1800" dirty="0"/>
              <a:t> avec les demandes de la Cour des Comptes</a:t>
            </a:r>
          </a:p>
          <a:p>
            <a:pPr lvl="2"/>
            <a:r>
              <a:rPr lang="en-BE" sz="1800" dirty="0"/>
              <a:t>a</a:t>
            </a:r>
            <a:r>
              <a:rPr lang="fr-FR" sz="1800" dirty="0" err="1"/>
              <a:t>ssurance</a:t>
            </a:r>
            <a:r>
              <a:rPr lang="fr-FR" sz="1800" dirty="0"/>
              <a:t> raisonnable </a:t>
            </a:r>
            <a:r>
              <a:rPr lang="en-BE" sz="1800" dirty="0"/>
              <a:t>de la </a:t>
            </a:r>
            <a:r>
              <a:rPr lang="en-BE" sz="1800" dirty="0" err="1"/>
              <a:t>maîtrise</a:t>
            </a:r>
            <a:r>
              <a:rPr lang="en-BE" sz="1800" dirty="0"/>
              <a:t> des </a:t>
            </a:r>
            <a:r>
              <a:rPr lang="fr-FR" sz="1800" dirty="0"/>
              <a:t>risques</a:t>
            </a:r>
          </a:p>
          <a:p>
            <a:pPr lvl="2"/>
            <a:r>
              <a:rPr lang="fr-FR" sz="1800" dirty="0"/>
              <a:t>plus de réviseur d’entreprise</a:t>
            </a:r>
            <a:r>
              <a:rPr lang="en-BE" sz="1800" dirty="0"/>
              <a:t> pour </a:t>
            </a:r>
            <a:r>
              <a:rPr lang="en-BE" sz="1800" dirty="0" err="1"/>
              <a:t>l’audit</a:t>
            </a:r>
            <a:r>
              <a:rPr lang="en-BE" sz="1800" dirty="0"/>
              <a:t> des </a:t>
            </a:r>
            <a:r>
              <a:rPr lang="en-BE" sz="1800" dirty="0" err="1"/>
              <a:t>comptes</a:t>
            </a:r>
            <a:r>
              <a:rPr lang="en-BE" sz="1800" dirty="0"/>
              <a:t> 2025</a:t>
            </a:r>
            <a:endParaRPr lang="fr-FR" sz="1800" dirty="0"/>
          </a:p>
          <a:p>
            <a:r>
              <a:rPr lang="fr-FR" dirty="0"/>
              <a:t>impact pour les autres services </a:t>
            </a:r>
            <a:r>
              <a:rPr lang="fr-FR" dirty="0">
                <a:sym typeface="Wingdings" panose="05000000000000000000" pitchFamily="2" charset="2"/>
              </a:rPr>
              <a:t></a:t>
            </a:r>
            <a:r>
              <a:rPr lang="fr-FR" dirty="0"/>
              <a:t> application des nouveaux </a:t>
            </a:r>
            <a:r>
              <a:rPr lang="fr-FR" dirty="0" err="1"/>
              <a:t>templates</a:t>
            </a:r>
            <a:r>
              <a:rPr lang="fr-FR" dirty="0"/>
              <a:t> dans le futur </a:t>
            </a:r>
          </a:p>
        </p:txBody>
      </p:sp>
      <p:sp>
        <p:nvSpPr>
          <p:cNvPr id="4" name="Espace réservé du numéro de diapositive 3">
            <a:extLst>
              <a:ext uri="{FF2B5EF4-FFF2-40B4-BE49-F238E27FC236}">
                <a16:creationId xmlns:a16="http://schemas.microsoft.com/office/drawing/2014/main" id="{1EB51648-6D92-4031-B1F3-9FB4F7991CD0}"/>
              </a:ext>
            </a:extLst>
          </p:cNvPr>
          <p:cNvSpPr>
            <a:spLocks noGrp="1"/>
          </p:cNvSpPr>
          <p:nvPr>
            <p:ph type="sldNum" sz="quarter" idx="12"/>
          </p:nvPr>
        </p:nvSpPr>
        <p:spPr/>
        <p:txBody>
          <a:bodyPr/>
          <a:lstStyle/>
          <a:p>
            <a:fld id="{4ABFC991-18F6-485A-BE0B-9061B9D5CD41}" type="slidenum">
              <a:rPr lang="en-US" smtClean="0"/>
              <a:pPr/>
              <a:t>74</a:t>
            </a:fld>
            <a:endParaRPr lang="en-US" dirty="0"/>
          </a:p>
        </p:txBody>
      </p:sp>
    </p:spTree>
    <p:extLst>
      <p:ext uri="{BB962C8B-B14F-4D97-AF65-F5344CB8AC3E}">
        <p14:creationId xmlns:p14="http://schemas.microsoft.com/office/powerpoint/2010/main" val="7790977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FCFEB4-4C6C-44A4-B0A6-4F0143BCF3D7}"/>
              </a:ext>
            </a:extLst>
          </p:cNvPr>
          <p:cNvSpPr>
            <a:spLocks noGrp="1"/>
          </p:cNvSpPr>
          <p:nvPr>
            <p:ph type="title"/>
          </p:nvPr>
        </p:nvSpPr>
        <p:spPr/>
        <p:txBody>
          <a:bodyPr/>
          <a:lstStyle/>
          <a:p>
            <a:r>
              <a:rPr lang="nl-BE" dirty="0"/>
              <a:t>Organisatiebeheersing</a:t>
            </a:r>
          </a:p>
        </p:txBody>
      </p:sp>
      <p:sp>
        <p:nvSpPr>
          <p:cNvPr id="3" name="Espace réservé du contenu 2">
            <a:extLst>
              <a:ext uri="{FF2B5EF4-FFF2-40B4-BE49-F238E27FC236}">
                <a16:creationId xmlns:a16="http://schemas.microsoft.com/office/drawing/2014/main" id="{2EF9E5FE-9A44-46C3-A9B3-382C0ACF7A27}"/>
              </a:ext>
            </a:extLst>
          </p:cNvPr>
          <p:cNvSpPr>
            <a:spLocks noGrp="1"/>
          </p:cNvSpPr>
          <p:nvPr>
            <p:ph idx="1"/>
          </p:nvPr>
        </p:nvSpPr>
        <p:spPr/>
        <p:txBody>
          <a:bodyPr/>
          <a:lstStyle/>
          <a:p>
            <a:r>
              <a:rPr lang="nl-BE" dirty="0"/>
              <a:t>herziening van de processen en risico’s</a:t>
            </a:r>
          </a:p>
          <a:p>
            <a:pPr lvl="1"/>
            <a:r>
              <a:rPr lang="nl-BE" sz="2000" dirty="0"/>
              <a:t>implementatie nieuwe templates</a:t>
            </a:r>
          </a:p>
          <a:p>
            <a:pPr lvl="1"/>
            <a:r>
              <a:rPr lang="nl-BE" sz="2000" dirty="0"/>
              <a:t>meer focus op transversale processen en risico’s</a:t>
            </a:r>
          </a:p>
          <a:p>
            <a:r>
              <a:rPr lang="nl-BE" dirty="0"/>
              <a:t>doelstellingen 2026</a:t>
            </a:r>
          </a:p>
          <a:p>
            <a:pPr lvl="1"/>
            <a:r>
              <a:rPr lang="nl-BE" sz="2000" dirty="0"/>
              <a:t>maturiteitsanalyse van de processen, risico’s en doelstellingen</a:t>
            </a:r>
          </a:p>
          <a:p>
            <a:pPr lvl="1"/>
            <a:r>
              <a:rPr lang="nl-BE" sz="2000" dirty="0"/>
              <a:t>update charter</a:t>
            </a:r>
          </a:p>
          <a:p>
            <a:endParaRPr lang="nl-BE" dirty="0"/>
          </a:p>
        </p:txBody>
      </p:sp>
      <p:sp>
        <p:nvSpPr>
          <p:cNvPr id="4" name="Espace réservé du numéro de diapositive 3">
            <a:extLst>
              <a:ext uri="{FF2B5EF4-FFF2-40B4-BE49-F238E27FC236}">
                <a16:creationId xmlns:a16="http://schemas.microsoft.com/office/drawing/2014/main" id="{6A47E51A-3E3D-4694-A22B-B645498AEB47}"/>
              </a:ext>
            </a:extLst>
          </p:cNvPr>
          <p:cNvSpPr>
            <a:spLocks noGrp="1"/>
          </p:cNvSpPr>
          <p:nvPr>
            <p:ph type="sldNum" sz="quarter" idx="12"/>
          </p:nvPr>
        </p:nvSpPr>
        <p:spPr/>
        <p:txBody>
          <a:bodyPr/>
          <a:lstStyle/>
          <a:p>
            <a:fld id="{4ABFC991-18F6-485A-BE0B-9061B9D5CD41}" type="slidenum">
              <a:rPr lang="en-US" smtClean="0"/>
              <a:pPr/>
              <a:t>75</a:t>
            </a:fld>
            <a:endParaRPr lang="en-US" dirty="0"/>
          </a:p>
        </p:txBody>
      </p:sp>
    </p:spTree>
    <p:extLst>
      <p:ext uri="{BB962C8B-B14F-4D97-AF65-F5344CB8AC3E}">
        <p14:creationId xmlns:p14="http://schemas.microsoft.com/office/powerpoint/2010/main" val="42731837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987A22-21E9-45AB-8290-586DD6671A29}"/>
              </a:ext>
            </a:extLst>
          </p:cNvPr>
          <p:cNvSpPr>
            <a:spLocks noGrp="1"/>
          </p:cNvSpPr>
          <p:nvPr>
            <p:ph type="title"/>
          </p:nvPr>
        </p:nvSpPr>
        <p:spPr/>
        <p:txBody>
          <a:bodyPr/>
          <a:lstStyle/>
          <a:p>
            <a:r>
              <a:rPr lang="en-BE" dirty="0"/>
              <a:t>Plan de personnel </a:t>
            </a:r>
            <a:endParaRPr lang="nl-BE" dirty="0"/>
          </a:p>
        </p:txBody>
      </p:sp>
      <p:sp>
        <p:nvSpPr>
          <p:cNvPr id="3" name="Espace réservé du contenu 2">
            <a:extLst>
              <a:ext uri="{FF2B5EF4-FFF2-40B4-BE49-F238E27FC236}">
                <a16:creationId xmlns:a16="http://schemas.microsoft.com/office/drawing/2014/main" id="{55B734D4-4DCD-468D-9E3C-7C714AB49813}"/>
              </a:ext>
            </a:extLst>
          </p:cNvPr>
          <p:cNvSpPr>
            <a:spLocks noGrp="1"/>
          </p:cNvSpPr>
          <p:nvPr>
            <p:ph idx="1"/>
          </p:nvPr>
        </p:nvSpPr>
        <p:spPr/>
        <p:txBody>
          <a:bodyPr>
            <a:normAutofit/>
          </a:bodyPr>
          <a:lstStyle/>
          <a:p>
            <a:r>
              <a:rPr lang="en-BE" sz="2000" dirty="0">
                <a:latin typeface="Calibri" panose="020F0502020204030204" pitchFamily="34" charset="0"/>
                <a:ea typeface="Calibri" panose="020F0502020204030204" pitchFamily="34" charset="0"/>
                <a:cs typeface="Calibri" panose="020F0502020204030204" pitchFamily="34" charset="0"/>
              </a:rPr>
              <a:t>e</a:t>
            </a:r>
            <a:r>
              <a:rPr lang="nl-BE" sz="2000" dirty="0" err="1">
                <a:latin typeface="Calibri" panose="020F0502020204030204" pitchFamily="34" charset="0"/>
                <a:ea typeface="Calibri" panose="020F0502020204030204" pitchFamily="34" charset="0"/>
                <a:cs typeface="Calibri" panose="020F0502020204030204" pitchFamily="34" charset="0"/>
              </a:rPr>
              <a:t>ffectifs</a:t>
            </a:r>
            <a:r>
              <a:rPr lang="nl-BE" sz="2000" dirty="0">
                <a:latin typeface="Calibri" panose="020F0502020204030204" pitchFamily="34" charset="0"/>
                <a:ea typeface="Calibri" panose="020F0502020204030204" pitchFamily="34" charset="0"/>
                <a:cs typeface="Calibri" panose="020F0502020204030204" pitchFamily="34" charset="0"/>
              </a:rPr>
              <a:t> 2025</a:t>
            </a:r>
            <a:endParaRPr lang="en-BE" sz="2000" dirty="0">
              <a:latin typeface="Calibri" panose="020F0502020204030204" pitchFamily="34" charset="0"/>
              <a:ea typeface="Calibri" panose="020F0502020204030204" pitchFamily="34" charset="0"/>
              <a:cs typeface="Calibri" panose="020F0502020204030204" pitchFamily="34" charset="0"/>
            </a:endParaRPr>
          </a:p>
          <a:p>
            <a:pPr lvl="1"/>
            <a:r>
              <a:rPr lang="fr-FR" sz="2000" b="1" dirty="0"/>
              <a:t>85</a:t>
            </a:r>
            <a:r>
              <a:rPr lang="fr-FR" sz="2000" dirty="0"/>
              <a:t> collaborateurs</a:t>
            </a:r>
          </a:p>
          <a:p>
            <a:pPr lvl="1"/>
            <a:r>
              <a:rPr lang="fr-FR" sz="2000"/>
              <a:t>1 départ : Administrateur général-adjoint (fin de mandat)</a:t>
            </a:r>
          </a:p>
          <a:p>
            <a:pPr lvl="1"/>
            <a:r>
              <a:rPr lang="fr-FR" sz="2000" b="1"/>
              <a:t>4</a:t>
            </a:r>
            <a:r>
              <a:rPr lang="fr-FR" sz="2000"/>
              <a:t> </a:t>
            </a:r>
            <a:r>
              <a:rPr lang="fr-FR" sz="2000" dirty="0"/>
              <a:t>engagements</a:t>
            </a:r>
          </a:p>
          <a:p>
            <a:pPr lvl="2"/>
            <a:r>
              <a:rPr lang="fr-FR" sz="2000" dirty="0"/>
              <a:t>statutaires et contractuels : </a:t>
            </a:r>
            <a:r>
              <a:rPr lang="fr-FR" sz="2000" b="1" dirty="0"/>
              <a:t>2</a:t>
            </a:r>
          </a:p>
          <a:p>
            <a:pPr lvl="2"/>
            <a:r>
              <a:rPr lang="fr-FR" sz="2000" dirty="0"/>
              <a:t>détachés : </a:t>
            </a:r>
            <a:r>
              <a:rPr lang="fr-FR" sz="2000" b="1" dirty="0"/>
              <a:t>2</a:t>
            </a:r>
          </a:p>
          <a:p>
            <a:r>
              <a:rPr lang="en-BE" sz="2000" dirty="0" err="1">
                <a:latin typeface="Calibri" panose="020F0502020204030204" pitchFamily="34" charset="0"/>
                <a:ea typeface="Calibri" panose="020F0502020204030204" pitchFamily="34" charset="0"/>
                <a:cs typeface="Calibri" panose="020F0502020204030204" pitchFamily="34" charset="0"/>
              </a:rPr>
              <a:t>sélection</a:t>
            </a:r>
            <a:r>
              <a:rPr lang="en-BE" sz="2000" dirty="0">
                <a:latin typeface="Calibri" panose="020F0502020204030204" pitchFamily="34" charset="0"/>
                <a:ea typeface="Calibri" panose="020F0502020204030204" pitchFamily="34" charset="0"/>
                <a:cs typeface="Calibri" panose="020F0502020204030204" pitchFamily="34" charset="0"/>
              </a:rPr>
              <a:t> </a:t>
            </a:r>
            <a:r>
              <a:rPr lang="en-BE" sz="2000" dirty="0" err="1">
                <a:latin typeface="Calibri" panose="020F0502020204030204" pitchFamily="34" charset="0"/>
                <a:ea typeface="Calibri" panose="020F0502020204030204" pitchFamily="34" charset="0"/>
                <a:cs typeface="Calibri" panose="020F0502020204030204" pitchFamily="34" charset="0"/>
              </a:rPr>
              <a:t>en</a:t>
            </a:r>
            <a:r>
              <a:rPr lang="en-BE" sz="2000" dirty="0">
                <a:latin typeface="Calibri" panose="020F0502020204030204" pitchFamily="34" charset="0"/>
                <a:ea typeface="Calibri" panose="020F0502020204030204" pitchFamily="34" charset="0"/>
                <a:cs typeface="Calibri" panose="020F0502020204030204" pitchFamily="34" charset="0"/>
              </a:rPr>
              <a:t> </a:t>
            </a:r>
            <a:r>
              <a:rPr lang="en-BE" sz="2000" dirty="0" err="1">
                <a:latin typeface="Calibri" panose="020F0502020204030204" pitchFamily="34" charset="0"/>
                <a:ea typeface="Calibri" panose="020F0502020204030204" pitchFamily="34" charset="0"/>
                <a:cs typeface="Calibri" panose="020F0502020204030204" pitchFamily="34" charset="0"/>
              </a:rPr>
              <a:t>cours</a:t>
            </a:r>
            <a:r>
              <a:rPr lang="en-BE" sz="2000" dirty="0">
                <a:latin typeface="Calibri" panose="020F0502020204030204" pitchFamily="34" charset="0"/>
                <a:ea typeface="Calibri" panose="020F0502020204030204" pitchFamily="34" charset="0"/>
                <a:cs typeface="Calibri" panose="020F0502020204030204" pitchFamily="34" charset="0"/>
              </a:rPr>
              <a:t> pour le poste </a:t>
            </a:r>
            <a:r>
              <a:rPr lang="en-BE" sz="2000" dirty="0" err="1">
                <a:latin typeface="Calibri" panose="020F0502020204030204" pitchFamily="34" charset="0"/>
                <a:ea typeface="Calibri" panose="020F0502020204030204" pitchFamily="34" charset="0"/>
                <a:cs typeface="Calibri" panose="020F0502020204030204" pitchFamily="34" charset="0"/>
              </a:rPr>
              <a:t>d’</a:t>
            </a:r>
            <a:r>
              <a:rPr lang="en-BE" sz="2000" dirty="0" err="1"/>
              <a:t>Administrateur-général</a:t>
            </a:r>
            <a:r>
              <a:rPr lang="en-BE" sz="2000" dirty="0"/>
              <a:t> adjoint</a:t>
            </a:r>
            <a:endParaRPr lang="nl-BE" sz="2000" dirty="0"/>
          </a:p>
        </p:txBody>
      </p:sp>
      <p:sp>
        <p:nvSpPr>
          <p:cNvPr id="4" name="Espace réservé du numéro de diapositive 3">
            <a:extLst>
              <a:ext uri="{FF2B5EF4-FFF2-40B4-BE49-F238E27FC236}">
                <a16:creationId xmlns:a16="http://schemas.microsoft.com/office/drawing/2014/main" id="{1FD4351D-9C06-4F76-98E4-5158661D79C4}"/>
              </a:ext>
            </a:extLst>
          </p:cNvPr>
          <p:cNvSpPr>
            <a:spLocks noGrp="1"/>
          </p:cNvSpPr>
          <p:nvPr>
            <p:ph type="sldNum" sz="quarter" idx="12"/>
          </p:nvPr>
        </p:nvSpPr>
        <p:spPr/>
        <p:txBody>
          <a:bodyPr/>
          <a:lstStyle/>
          <a:p>
            <a:fld id="{4ABFC991-18F6-485A-BE0B-9061B9D5CD41}" type="slidenum">
              <a:rPr lang="en-US" smtClean="0"/>
              <a:pPr/>
              <a:t>76</a:t>
            </a:fld>
            <a:endParaRPr lang="en-US" dirty="0"/>
          </a:p>
        </p:txBody>
      </p:sp>
    </p:spTree>
    <p:extLst>
      <p:ext uri="{BB962C8B-B14F-4D97-AF65-F5344CB8AC3E}">
        <p14:creationId xmlns:p14="http://schemas.microsoft.com/office/powerpoint/2010/main" val="33234473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9D1022-2EF7-4C19-9EE5-FA9B78278895}"/>
              </a:ext>
            </a:extLst>
          </p:cNvPr>
          <p:cNvSpPr>
            <a:spLocks noGrp="1"/>
          </p:cNvSpPr>
          <p:nvPr>
            <p:ph type="title"/>
          </p:nvPr>
        </p:nvSpPr>
        <p:spPr/>
        <p:txBody>
          <a:bodyPr/>
          <a:lstStyle/>
          <a:p>
            <a:r>
              <a:rPr lang="fr-BE" dirty="0"/>
              <a:t>A</a:t>
            </a:r>
            <a:r>
              <a:rPr lang="en-BE" dirty="0" err="1"/>
              <a:t>bréviations</a:t>
            </a:r>
            <a:endParaRPr lang="nl-BE" dirty="0"/>
          </a:p>
        </p:txBody>
      </p:sp>
      <p:sp>
        <p:nvSpPr>
          <p:cNvPr id="3" name="Espace réservé du contenu 2">
            <a:extLst>
              <a:ext uri="{FF2B5EF4-FFF2-40B4-BE49-F238E27FC236}">
                <a16:creationId xmlns:a16="http://schemas.microsoft.com/office/drawing/2014/main" id="{2F0A057D-DFF5-46CC-BC59-C5CEDC3320B1}"/>
              </a:ext>
            </a:extLst>
          </p:cNvPr>
          <p:cNvSpPr>
            <a:spLocks noGrp="1"/>
          </p:cNvSpPr>
          <p:nvPr>
            <p:ph idx="1"/>
          </p:nvPr>
        </p:nvSpPr>
        <p:spPr>
          <a:xfrm>
            <a:off x="838200" y="1508761"/>
            <a:ext cx="10515600" cy="4973100"/>
          </a:xfrm>
        </p:spPr>
        <p:txBody>
          <a:bodyPr>
            <a:noAutofit/>
          </a:bodyPr>
          <a:lstStyle/>
          <a:p>
            <a:pPr>
              <a:lnSpc>
                <a:spcPct val="100000"/>
              </a:lnSpc>
              <a:spcBef>
                <a:spcPts val="0"/>
              </a:spcBef>
            </a:pPr>
            <a:r>
              <a:rPr lang="fr-FR" sz="1800" dirty="0" err="1">
                <a:ea typeface="Calibri" panose="020F0502020204030204" pitchFamily="34" charset="0"/>
              </a:rPr>
              <a:t>AViQ</a:t>
            </a:r>
            <a:r>
              <a:rPr lang="fr-FR" sz="1800" dirty="0">
                <a:ea typeface="Calibri" panose="020F0502020204030204" pitchFamily="34" charset="0"/>
              </a:rPr>
              <a:t> - Agence pour une Vie de Qualité</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BCED - Banque Carrefour d’Echange de Données </a:t>
            </a:r>
          </a:p>
          <a:p>
            <a:pPr>
              <a:lnSpc>
                <a:spcPct val="100000"/>
              </a:lnSpc>
              <a:spcBef>
                <a:spcPts val="0"/>
              </a:spcBef>
            </a:pPr>
            <a:r>
              <a:rPr lang="fr-FR" sz="1800" dirty="0">
                <a:ea typeface="Calibri" panose="020F0502020204030204" pitchFamily="34" charset="0"/>
              </a:rPr>
              <a:t>BIM - bénéficiaire de l’intervention majorée</a:t>
            </a:r>
          </a:p>
          <a:p>
            <a:pPr>
              <a:lnSpc>
                <a:spcPct val="100000"/>
              </a:lnSpc>
              <a:spcBef>
                <a:spcPts val="0"/>
              </a:spcBef>
            </a:pPr>
            <a:r>
              <a:rPr lang="fr-FR" sz="1800" dirty="0">
                <a:ea typeface="Calibri" panose="020F0502020204030204" pitchFamily="34" charset="0"/>
              </a:rPr>
              <a:t>CSI - Comité de sécurité de l'information</a:t>
            </a:r>
            <a:endParaRPr lang="en-BE" sz="1800" dirty="0">
              <a:ea typeface="Calibri" panose="020F0502020204030204" pitchFamily="34" charset="0"/>
            </a:endParaRPr>
          </a:p>
          <a:p>
            <a:pPr>
              <a:lnSpc>
                <a:spcPct val="100000"/>
              </a:lnSpc>
              <a:spcBef>
                <a:spcPts val="0"/>
              </a:spcBef>
            </a:pPr>
            <a:r>
              <a:rPr lang="en-US" sz="1800" dirty="0">
                <a:ea typeface="Calibri" panose="020F0502020204030204" pitchFamily="34" charset="0"/>
              </a:rPr>
              <a:t>DPIA - Data Protection Impact Assessment</a:t>
            </a:r>
            <a:endParaRPr lang="fr-FR"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DSL - </a:t>
            </a:r>
            <a:r>
              <a:rPr lang="fr-FR" sz="1800" dirty="0" err="1">
                <a:ea typeface="Calibri" panose="020F0502020204030204" pitchFamily="34" charset="0"/>
              </a:rPr>
              <a:t>Dienststelle</a:t>
            </a:r>
            <a:r>
              <a:rPr lang="fr-FR" sz="1800" dirty="0">
                <a:ea typeface="Calibri" panose="020F0502020204030204" pitchFamily="34" charset="0"/>
              </a:rPr>
              <a:t> </a:t>
            </a:r>
            <a:r>
              <a:rPr lang="fr-FR" sz="1800" dirty="0" err="1">
                <a:ea typeface="Calibri" panose="020F0502020204030204" pitchFamily="34" charset="0"/>
              </a:rPr>
              <a:t>für</a:t>
            </a:r>
            <a:r>
              <a:rPr lang="fr-FR" sz="1800" dirty="0">
                <a:ea typeface="Calibri" panose="020F0502020204030204" pitchFamily="34" charset="0"/>
              </a:rPr>
              <a:t> </a:t>
            </a:r>
            <a:r>
              <a:rPr lang="fr-FR" sz="1800" dirty="0" err="1">
                <a:ea typeface="Calibri" panose="020F0502020204030204" pitchFamily="34" charset="0"/>
              </a:rPr>
              <a:t>Selbstbestimmtes</a:t>
            </a:r>
            <a:r>
              <a:rPr lang="fr-FR" sz="1800" dirty="0">
                <a:ea typeface="Calibri" panose="020F0502020204030204" pitchFamily="34" charset="0"/>
              </a:rPr>
              <a:t> Leben </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EDC - </a:t>
            </a:r>
            <a:r>
              <a:rPr lang="fr-FR" sz="1800" dirty="0" err="1">
                <a:ea typeface="Calibri" panose="020F0502020204030204" pitchFamily="34" charset="0"/>
              </a:rPr>
              <a:t>European</a:t>
            </a:r>
            <a:r>
              <a:rPr lang="fr-FR" sz="1800" dirty="0">
                <a:ea typeface="Calibri" panose="020F0502020204030204" pitchFamily="34" charset="0"/>
              </a:rPr>
              <a:t> </a:t>
            </a:r>
            <a:r>
              <a:rPr lang="fr-FR" sz="1800" dirty="0" err="1">
                <a:ea typeface="Calibri" panose="020F0502020204030204" pitchFamily="34" charset="0"/>
              </a:rPr>
              <a:t>Disability</a:t>
            </a:r>
            <a:r>
              <a:rPr lang="fr-FR" sz="1800" dirty="0">
                <a:ea typeface="Calibri" panose="020F0502020204030204" pitchFamily="34" charset="0"/>
              </a:rPr>
              <a:t> </a:t>
            </a:r>
            <a:r>
              <a:rPr lang="fr-FR" sz="1800" dirty="0" err="1">
                <a:ea typeface="Calibri" panose="020F0502020204030204" pitchFamily="34" charset="0"/>
              </a:rPr>
              <a:t>Card</a:t>
            </a:r>
            <a:endParaRPr lang="en-BE" sz="1800" dirty="0">
              <a:ea typeface="Calibri" panose="020F0502020204030204" pitchFamily="34" charset="0"/>
            </a:endParaRPr>
          </a:p>
          <a:p>
            <a:pPr>
              <a:lnSpc>
                <a:spcPct val="100000"/>
              </a:lnSpc>
              <a:spcBef>
                <a:spcPts val="0"/>
              </a:spcBef>
            </a:pPr>
            <a:r>
              <a:rPr lang="en-US" sz="1800" dirty="0">
                <a:ea typeface="Calibri" panose="020F0502020204030204" pitchFamily="34" charset="0"/>
              </a:rPr>
              <a:t>EESSI - Electronic Exchange of Social Security Information</a:t>
            </a:r>
            <a:endParaRPr lang="fr-FR"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isi+ - identification sociale / sociale </a:t>
            </a:r>
            <a:r>
              <a:rPr lang="fr-FR" sz="1800" dirty="0" err="1">
                <a:ea typeface="Calibri" panose="020F0502020204030204" pitchFamily="34" charset="0"/>
              </a:rPr>
              <a:t>identificatie</a:t>
            </a:r>
            <a:endParaRPr lang="en-BE" sz="1800" dirty="0">
              <a:ea typeface="Calibri" panose="020F0502020204030204" pitchFamily="34" charset="0"/>
            </a:endParaRPr>
          </a:p>
          <a:p>
            <a:pPr>
              <a:lnSpc>
                <a:spcPct val="100000"/>
              </a:lnSpc>
              <a:spcBef>
                <a:spcPts val="0"/>
              </a:spcBef>
            </a:pPr>
            <a:r>
              <a:rPr lang="fr-FR" sz="1800" dirty="0" err="1">
                <a:ea typeface="Calibri" panose="020F0502020204030204" pitchFamily="34" charset="0"/>
              </a:rPr>
              <a:t>LoR</a:t>
            </a:r>
            <a:r>
              <a:rPr lang="fr-FR" sz="1800" dirty="0">
                <a:ea typeface="Calibri" panose="020F0502020204030204" pitchFamily="34" charset="0"/>
              </a:rPr>
              <a:t> </a:t>
            </a:r>
            <a:r>
              <a:rPr lang="en-BE" sz="1800" dirty="0">
                <a:ea typeface="Calibri" panose="020F0502020204030204" pitchFamily="34" charset="0"/>
              </a:rPr>
              <a:t>- </a:t>
            </a:r>
            <a:r>
              <a:rPr lang="fr-FR" sz="1800" dirty="0" err="1">
                <a:ea typeface="Calibri" panose="020F0502020204030204" pitchFamily="34" charset="0"/>
              </a:rPr>
              <a:t>Level</a:t>
            </a:r>
            <a:r>
              <a:rPr lang="fr-FR" sz="1800" dirty="0">
                <a:ea typeface="Calibri" panose="020F0502020204030204" pitchFamily="34" charset="0"/>
              </a:rPr>
              <a:t> of </a:t>
            </a:r>
            <a:r>
              <a:rPr lang="fr-FR" sz="1800" dirty="0" err="1">
                <a:ea typeface="Calibri" panose="020F0502020204030204" pitchFamily="34" charset="0"/>
              </a:rPr>
              <a:t>Reliability</a:t>
            </a:r>
            <a:r>
              <a:rPr lang="fr-FR" sz="1800" dirty="0">
                <a:ea typeface="Calibri" panose="020F0502020204030204" pitchFamily="34" charset="0"/>
              </a:rPr>
              <a:t> </a:t>
            </a:r>
            <a:endParaRPr lang="en-BE" sz="1800" dirty="0">
              <a:ea typeface="Calibri" panose="020F0502020204030204" pitchFamily="34" charset="0"/>
            </a:endParaRPr>
          </a:p>
          <a:p>
            <a:pPr>
              <a:lnSpc>
                <a:spcPct val="100000"/>
              </a:lnSpc>
              <a:spcBef>
                <a:spcPts val="0"/>
              </a:spcBef>
            </a:pPr>
            <a:r>
              <a:rPr lang="de-DE" sz="1800" dirty="0">
                <a:ea typeface="Calibri" panose="020F0502020204030204" pitchFamily="34" charset="0"/>
              </a:rPr>
              <a:t>MDG - Ministerium der Deutschsprachigen Gemeinschaft</a:t>
            </a:r>
            <a:endParaRPr lang="fr-FR"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OA</a:t>
            </a:r>
            <a:r>
              <a:rPr lang="en-BE" sz="1800" dirty="0">
                <a:ea typeface="Calibri" panose="020F0502020204030204" pitchFamily="34" charset="0"/>
              </a:rPr>
              <a:t>/ OAW</a:t>
            </a:r>
            <a:r>
              <a:rPr lang="fr-FR" sz="1800" dirty="0">
                <a:ea typeface="Calibri" panose="020F0502020204030204" pitchFamily="34" charset="0"/>
              </a:rPr>
              <a:t> - Organismes assureurs</a:t>
            </a:r>
            <a:r>
              <a:rPr lang="en-BE" sz="1800" dirty="0">
                <a:ea typeface="Calibri" panose="020F0502020204030204" pitchFamily="34" charset="0"/>
              </a:rPr>
              <a:t> / </a:t>
            </a:r>
            <a:r>
              <a:rPr lang="fr-FR" sz="1800" dirty="0">
                <a:ea typeface="Calibri" panose="020F0502020204030204" pitchFamily="34" charset="0"/>
              </a:rPr>
              <a:t>Organismes assureurs wallons</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PRC - </a:t>
            </a:r>
            <a:r>
              <a:rPr lang="fr-FR" sz="1800" dirty="0" err="1">
                <a:ea typeface="Calibri" panose="020F0502020204030204" pitchFamily="34" charset="0"/>
              </a:rPr>
              <a:t>Provisional</a:t>
            </a:r>
            <a:r>
              <a:rPr lang="fr-FR" sz="1800" dirty="0">
                <a:ea typeface="Calibri" panose="020F0502020204030204" pitchFamily="34" charset="0"/>
              </a:rPr>
              <a:t> Replacement </a:t>
            </a:r>
            <a:r>
              <a:rPr lang="fr-FR" sz="1800" dirty="0" err="1">
                <a:ea typeface="Calibri" panose="020F0502020204030204" pitchFamily="34" charset="0"/>
              </a:rPr>
              <a:t>Certificate</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RAN - registre des annulés</a:t>
            </a:r>
          </a:p>
          <a:p>
            <a:pPr>
              <a:lnSpc>
                <a:spcPct val="100000"/>
              </a:lnSpc>
              <a:spcBef>
                <a:spcPts val="0"/>
              </a:spcBef>
            </a:pPr>
            <a:r>
              <a:rPr lang="fr-FR" sz="1800" dirty="0">
                <a:ea typeface="Calibri" panose="020F0502020204030204" pitchFamily="34" charset="0"/>
              </a:rPr>
              <a:t>RGPD - Règlement général relatif à la protection des données</a:t>
            </a:r>
          </a:p>
          <a:p>
            <a:pPr>
              <a:lnSpc>
                <a:spcPct val="100000"/>
              </a:lnSpc>
              <a:spcBef>
                <a:spcPts val="0"/>
              </a:spcBef>
            </a:pPr>
            <a:r>
              <a:rPr lang="fr-FR" sz="1800" dirty="0">
                <a:ea typeface="Calibri" panose="020F0502020204030204" pitchFamily="34" charset="0"/>
              </a:rPr>
              <a:t>SSH - statuts sociaux harmonisés</a:t>
            </a:r>
            <a:endParaRPr lang="en-BE" sz="1800" dirty="0">
              <a:ea typeface="Calibri" panose="020F0502020204030204" pitchFamily="34" charset="0"/>
            </a:endParaRPr>
          </a:p>
          <a:p>
            <a:pPr>
              <a:lnSpc>
                <a:spcPct val="100000"/>
              </a:lnSpc>
              <a:spcBef>
                <a:spcPts val="0"/>
              </a:spcBef>
            </a:pPr>
            <a:r>
              <a:rPr lang="fr-FR" sz="1800" dirty="0">
                <a:ea typeface="Calibri" panose="020F0502020204030204" pitchFamily="34" charset="0"/>
              </a:rPr>
              <a:t>UVCW - Union des Villes et Communes de Wallonie </a:t>
            </a:r>
            <a:endParaRPr lang="nl-BE" sz="1800" dirty="0">
              <a:ea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C6992F42-7021-4A09-8174-240D424DE07F}"/>
              </a:ext>
            </a:extLst>
          </p:cNvPr>
          <p:cNvSpPr>
            <a:spLocks noGrp="1"/>
          </p:cNvSpPr>
          <p:nvPr>
            <p:ph type="sldNum" sz="quarter" idx="12"/>
          </p:nvPr>
        </p:nvSpPr>
        <p:spPr/>
        <p:txBody>
          <a:bodyPr/>
          <a:lstStyle/>
          <a:p>
            <a:fld id="{4ABFC991-18F6-485A-BE0B-9061B9D5CD41}" type="slidenum">
              <a:rPr lang="en-US" smtClean="0"/>
              <a:pPr/>
              <a:t>77</a:t>
            </a:fld>
            <a:endParaRPr lang="en-US" dirty="0"/>
          </a:p>
        </p:txBody>
      </p:sp>
    </p:spTree>
    <p:extLst>
      <p:ext uri="{BB962C8B-B14F-4D97-AF65-F5344CB8AC3E}">
        <p14:creationId xmlns:p14="http://schemas.microsoft.com/office/powerpoint/2010/main" val="22040706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C9718D-F54A-470F-BD64-3717F89134FC}"/>
              </a:ext>
            </a:extLst>
          </p:cNvPr>
          <p:cNvSpPr>
            <a:spLocks noGrp="1"/>
          </p:cNvSpPr>
          <p:nvPr>
            <p:ph type="title"/>
          </p:nvPr>
        </p:nvSpPr>
        <p:spPr/>
        <p:txBody>
          <a:bodyPr/>
          <a:lstStyle/>
          <a:p>
            <a:r>
              <a:rPr lang="en-BE" dirty="0" err="1"/>
              <a:t>Afkortingen</a:t>
            </a:r>
            <a:endParaRPr lang="nl-BE" dirty="0"/>
          </a:p>
        </p:txBody>
      </p:sp>
      <p:sp>
        <p:nvSpPr>
          <p:cNvPr id="3" name="Espace réservé du contenu 2">
            <a:extLst>
              <a:ext uri="{FF2B5EF4-FFF2-40B4-BE49-F238E27FC236}">
                <a16:creationId xmlns:a16="http://schemas.microsoft.com/office/drawing/2014/main" id="{387D4514-34C1-4B30-8041-17D39820F6F3}"/>
              </a:ext>
            </a:extLst>
          </p:cNvPr>
          <p:cNvSpPr>
            <a:spLocks noGrp="1"/>
          </p:cNvSpPr>
          <p:nvPr>
            <p:ph idx="1"/>
          </p:nvPr>
        </p:nvSpPr>
        <p:spPr>
          <a:xfrm>
            <a:off x="838200" y="1493520"/>
            <a:ext cx="10515600" cy="5227320"/>
          </a:xfrm>
        </p:spPr>
        <p:txBody>
          <a:bodyPr>
            <a:normAutofit/>
          </a:bodyPr>
          <a:lstStyle/>
          <a:p>
            <a:pPr>
              <a:lnSpc>
                <a:spcPct val="100000"/>
              </a:lnSpc>
              <a:spcBef>
                <a:spcPts val="0"/>
              </a:spcBef>
              <a:spcAft>
                <a:spcPts val="0"/>
              </a:spcAft>
            </a:pPr>
            <a:r>
              <a:rPr lang="nl-BE" sz="1800" dirty="0" err="1">
                <a:ea typeface="Calibri" panose="020F0502020204030204" pitchFamily="34" charset="0"/>
              </a:rPr>
              <a:t>AgO</a:t>
            </a:r>
            <a:r>
              <a:rPr lang="nl-BE" sz="1800" dirty="0">
                <a:ea typeface="Calibri" panose="020F0502020204030204" pitchFamily="34" charset="0"/>
              </a:rPr>
              <a:t> - Agentschap Overheidspersoneel </a:t>
            </a:r>
            <a:endParaRPr lang="en-BE" sz="1800" dirty="0">
              <a:ea typeface="Calibri" panose="020F0502020204030204" pitchFamily="34" charset="0"/>
            </a:endParaRPr>
          </a:p>
          <a:p>
            <a:pPr>
              <a:lnSpc>
                <a:spcPct val="100000"/>
              </a:lnSpc>
              <a:spcBef>
                <a:spcPts val="0"/>
              </a:spcBef>
              <a:spcAft>
                <a:spcPts val="0"/>
              </a:spcAft>
            </a:pPr>
            <a:r>
              <a:rPr lang="nl-BE" sz="1800" dirty="0">
                <a:ea typeface="Calibri" panose="020F0502020204030204" pitchFamily="34" charset="0"/>
              </a:rPr>
              <a:t>AHOVOKS - Agentschap voor Hoger Onderwijs, Volwassenenonderwijs, Kwalificaties &amp; Studietoelagen</a:t>
            </a:r>
            <a:endParaRPr lang="en-BE" sz="1800" dirty="0">
              <a:ea typeface="Calibri" panose="020F0502020204030204" pitchFamily="34" charset="0"/>
            </a:endParaRPr>
          </a:p>
          <a:p>
            <a:pPr>
              <a:lnSpc>
                <a:spcPct val="100000"/>
              </a:lnSpc>
              <a:spcBef>
                <a:spcPts val="0"/>
              </a:spcBef>
              <a:spcAft>
                <a:spcPts val="0"/>
              </a:spcAft>
            </a:pPr>
            <a:r>
              <a:rPr lang="nl-NL" sz="1800" dirty="0">
                <a:ea typeface="Calibri" panose="020F0502020204030204" pitchFamily="34" charset="0"/>
              </a:rPr>
              <a:t>AVG - Algemene Verordening Gegevensbescherming </a:t>
            </a:r>
            <a:endParaRPr lang="en-BE" sz="1800" dirty="0">
              <a:ea typeface="Calibri" panose="020F0502020204030204" pitchFamily="34" charset="0"/>
            </a:endParaRPr>
          </a:p>
          <a:p>
            <a:pPr>
              <a:lnSpc>
                <a:spcPct val="100000"/>
              </a:lnSpc>
              <a:spcBef>
                <a:spcPts val="0"/>
              </a:spcBef>
              <a:spcAft>
                <a:spcPts val="0"/>
              </a:spcAft>
            </a:pPr>
            <a:r>
              <a:rPr lang="en-US" sz="1800" dirty="0">
                <a:ea typeface="Calibri" panose="020F0502020204030204" pitchFamily="34" charset="0"/>
              </a:rPr>
              <a:t>DPIA - Data Protection Impact Assessment</a:t>
            </a:r>
            <a:endParaRPr lang="en-BE" sz="1800" dirty="0">
              <a:ea typeface="Calibri" panose="020F0502020204030204" pitchFamily="34" charset="0"/>
            </a:endParaRPr>
          </a:p>
          <a:p>
            <a:pPr>
              <a:lnSpc>
                <a:spcPct val="100000"/>
              </a:lnSpc>
              <a:spcBef>
                <a:spcPts val="0"/>
              </a:spcBef>
              <a:spcAft>
                <a:spcPts val="0"/>
              </a:spcAft>
            </a:pPr>
            <a:r>
              <a:rPr lang="de-DE" sz="1800" dirty="0">
                <a:ea typeface="Calibri" panose="020F0502020204030204" pitchFamily="34" charset="0"/>
              </a:rPr>
              <a:t>DSL - Dienststelle für Selbstbestimmtes Leben </a:t>
            </a:r>
          </a:p>
          <a:p>
            <a:pPr>
              <a:lnSpc>
                <a:spcPct val="100000"/>
              </a:lnSpc>
              <a:spcBef>
                <a:spcPts val="0"/>
              </a:spcBef>
              <a:spcAft>
                <a:spcPts val="0"/>
              </a:spcAft>
            </a:pPr>
            <a:r>
              <a:rPr lang="nl-NL" sz="1800" dirty="0">
                <a:ea typeface="Calibri" panose="020F0502020204030204" pitchFamily="34" charset="0"/>
              </a:rPr>
              <a:t>DZORG Departement Zorg</a:t>
            </a:r>
          </a:p>
          <a:p>
            <a:pPr>
              <a:lnSpc>
                <a:spcPct val="100000"/>
              </a:lnSpc>
              <a:spcBef>
                <a:spcPts val="0"/>
              </a:spcBef>
              <a:spcAft>
                <a:spcPts val="0"/>
              </a:spcAft>
            </a:pPr>
            <a:r>
              <a:rPr lang="nl-BE" sz="1800" dirty="0">
                <a:ea typeface="Calibri" panose="020F0502020204030204" pitchFamily="34" charset="0"/>
              </a:rPr>
              <a:t>EDC - European </a:t>
            </a:r>
            <a:r>
              <a:rPr lang="nl-BE" sz="1800" dirty="0" err="1">
                <a:ea typeface="Calibri" panose="020F0502020204030204" pitchFamily="34" charset="0"/>
              </a:rPr>
              <a:t>Disability</a:t>
            </a:r>
            <a:r>
              <a:rPr lang="nl-BE" sz="1800" dirty="0">
                <a:ea typeface="Calibri" panose="020F0502020204030204" pitchFamily="34" charset="0"/>
              </a:rPr>
              <a:t> Card</a:t>
            </a:r>
            <a:endParaRPr lang="en-BE" sz="1800" dirty="0">
              <a:ea typeface="Calibri" panose="020F0502020204030204" pitchFamily="34" charset="0"/>
            </a:endParaRPr>
          </a:p>
          <a:p>
            <a:pPr>
              <a:lnSpc>
                <a:spcPct val="100000"/>
              </a:lnSpc>
              <a:spcBef>
                <a:spcPts val="0"/>
              </a:spcBef>
              <a:spcAft>
                <a:spcPts val="0"/>
              </a:spcAft>
            </a:pPr>
            <a:r>
              <a:rPr lang="en-US" sz="1800" dirty="0">
                <a:ea typeface="Calibri" panose="020F0502020204030204" pitchFamily="34" charset="0"/>
              </a:rPr>
              <a:t>EESSI - Electronic Exchange of Social Security Information</a:t>
            </a:r>
            <a:endParaRPr lang="en-BE" sz="1800" dirty="0">
              <a:ea typeface="Calibri" panose="020F0502020204030204" pitchFamily="34" charset="0"/>
            </a:endParaRPr>
          </a:p>
          <a:p>
            <a:pPr>
              <a:lnSpc>
                <a:spcPct val="100000"/>
              </a:lnSpc>
              <a:spcBef>
                <a:spcPts val="0"/>
              </a:spcBef>
              <a:spcAft>
                <a:spcPts val="0"/>
              </a:spcAft>
            </a:pPr>
            <a:r>
              <a:rPr lang="nl-NL" sz="1800" dirty="0">
                <a:ea typeface="Calibri" panose="020F0502020204030204" pitchFamily="34" charset="0"/>
              </a:rPr>
              <a:t>isi+ - </a:t>
            </a:r>
            <a:r>
              <a:rPr lang="nl-NL" sz="1800" dirty="0" err="1">
                <a:ea typeface="Calibri" panose="020F0502020204030204" pitchFamily="34" charset="0"/>
              </a:rPr>
              <a:t>identification</a:t>
            </a:r>
            <a:r>
              <a:rPr lang="nl-NL" sz="1800" dirty="0">
                <a:ea typeface="Calibri" panose="020F0502020204030204" pitchFamily="34" charset="0"/>
              </a:rPr>
              <a:t> sociale / sociale identificatie </a:t>
            </a:r>
          </a:p>
          <a:p>
            <a:pPr>
              <a:lnSpc>
                <a:spcPct val="100000"/>
              </a:lnSpc>
              <a:spcBef>
                <a:spcPts val="0"/>
              </a:spcBef>
              <a:spcAft>
                <a:spcPts val="0"/>
              </a:spcAft>
            </a:pPr>
            <a:r>
              <a:rPr lang="nl-NL" sz="1800" dirty="0">
                <a:ea typeface="Calibri" panose="020F0502020204030204" pitchFamily="34" charset="0"/>
              </a:rPr>
              <a:t>IVC – Informatieveiligheidscomité</a:t>
            </a:r>
            <a:endParaRPr lang="en-BE" sz="1800" dirty="0">
              <a:ea typeface="Calibri" panose="020F0502020204030204" pitchFamily="34" charset="0"/>
            </a:endParaRPr>
          </a:p>
          <a:p>
            <a:pPr>
              <a:lnSpc>
                <a:spcPct val="100000"/>
              </a:lnSpc>
              <a:spcBef>
                <a:spcPts val="0"/>
              </a:spcBef>
              <a:spcAft>
                <a:spcPts val="0"/>
              </a:spcAft>
            </a:pPr>
            <a:r>
              <a:rPr lang="nl-NL" sz="1800" dirty="0" err="1">
                <a:ea typeface="Calibri" panose="020F0502020204030204" pitchFamily="34" charset="0"/>
              </a:rPr>
              <a:t>LoR</a:t>
            </a:r>
            <a:r>
              <a:rPr lang="nl-NL" sz="1800" dirty="0">
                <a:ea typeface="Calibri" panose="020F0502020204030204" pitchFamily="34" charset="0"/>
              </a:rPr>
              <a:t> - Level of </a:t>
            </a:r>
            <a:r>
              <a:rPr lang="nl-NL" sz="1800" dirty="0" err="1">
                <a:ea typeface="Calibri" panose="020F0502020204030204" pitchFamily="34" charset="0"/>
              </a:rPr>
              <a:t>Reliability</a:t>
            </a:r>
            <a:r>
              <a:rPr lang="nl-NL" sz="1800" dirty="0">
                <a:ea typeface="Calibri" panose="020F0502020204030204" pitchFamily="34" charset="0"/>
              </a:rPr>
              <a:t> </a:t>
            </a:r>
            <a:endParaRPr lang="en-BE" sz="1800" dirty="0">
              <a:ea typeface="Calibri" panose="020F0502020204030204" pitchFamily="34" charset="0"/>
            </a:endParaRPr>
          </a:p>
          <a:p>
            <a:pPr>
              <a:lnSpc>
                <a:spcPct val="100000"/>
              </a:lnSpc>
              <a:spcBef>
                <a:spcPts val="0"/>
              </a:spcBef>
              <a:spcAft>
                <a:spcPts val="0"/>
              </a:spcAft>
            </a:pPr>
            <a:r>
              <a:rPr lang="de-DE" sz="1800" dirty="0">
                <a:ea typeface="Calibri" panose="020F0502020204030204" pitchFamily="34" charset="0"/>
              </a:rPr>
              <a:t>MDG - Ministerium der Deutschsprachigen Gemeinschaft</a:t>
            </a:r>
          </a:p>
          <a:p>
            <a:pPr>
              <a:lnSpc>
                <a:spcPct val="100000"/>
              </a:lnSpc>
              <a:spcBef>
                <a:spcPts val="0"/>
              </a:spcBef>
              <a:spcAft>
                <a:spcPts val="0"/>
              </a:spcAft>
            </a:pPr>
            <a:r>
              <a:rPr lang="nl-NL" sz="1800" dirty="0" err="1">
                <a:ea typeface="Calibri" panose="020F0502020204030204" pitchFamily="34" charset="0"/>
              </a:rPr>
              <a:t>OVM’s</a:t>
            </a:r>
            <a:r>
              <a:rPr lang="nl-NL" sz="1800" dirty="0">
                <a:ea typeface="Calibri" panose="020F0502020204030204" pitchFamily="34" charset="0"/>
              </a:rPr>
              <a:t> - openbare vastgoedmaatschappijen </a:t>
            </a:r>
            <a:endParaRPr lang="en-BE" sz="1800" dirty="0">
              <a:ea typeface="Calibri" panose="020F0502020204030204" pitchFamily="34" charset="0"/>
            </a:endParaRPr>
          </a:p>
          <a:p>
            <a:pPr>
              <a:lnSpc>
                <a:spcPct val="100000"/>
              </a:lnSpc>
              <a:spcBef>
                <a:spcPts val="0"/>
              </a:spcBef>
              <a:spcAft>
                <a:spcPts val="0"/>
              </a:spcAft>
            </a:pPr>
            <a:r>
              <a:rPr lang="nl-BE" sz="1800" dirty="0">
                <a:ea typeface="Calibri" panose="020F0502020204030204" pitchFamily="34" charset="0"/>
              </a:rPr>
              <a:t>PRC - </a:t>
            </a:r>
            <a:r>
              <a:rPr lang="nl-BE" sz="1800" dirty="0" err="1">
                <a:ea typeface="Calibri" panose="020F0502020204030204" pitchFamily="34" charset="0"/>
              </a:rPr>
              <a:t>Provisional</a:t>
            </a:r>
            <a:r>
              <a:rPr lang="nl-BE" sz="1800" dirty="0">
                <a:ea typeface="Calibri" panose="020F0502020204030204" pitchFamily="34" charset="0"/>
              </a:rPr>
              <a:t> </a:t>
            </a:r>
            <a:r>
              <a:rPr lang="nl-BE" sz="1800" dirty="0" err="1">
                <a:ea typeface="Calibri" panose="020F0502020204030204" pitchFamily="34" charset="0"/>
              </a:rPr>
              <a:t>Replacement</a:t>
            </a:r>
            <a:r>
              <a:rPr lang="nl-BE" sz="1800" dirty="0">
                <a:ea typeface="Calibri" panose="020F0502020204030204" pitchFamily="34" charset="0"/>
              </a:rPr>
              <a:t> </a:t>
            </a:r>
            <a:r>
              <a:rPr lang="nl-BE" sz="1800" dirty="0" err="1">
                <a:ea typeface="Calibri" panose="020F0502020204030204" pitchFamily="34" charset="0"/>
              </a:rPr>
              <a:t>Certificate</a:t>
            </a:r>
            <a:endParaRPr lang="en-BE" sz="1800" dirty="0">
              <a:ea typeface="Calibri" panose="020F0502020204030204" pitchFamily="34" charset="0"/>
            </a:endParaRPr>
          </a:p>
          <a:p>
            <a:pPr>
              <a:lnSpc>
                <a:spcPct val="100000"/>
              </a:lnSpc>
              <a:spcBef>
                <a:spcPts val="0"/>
              </a:spcBef>
              <a:spcAft>
                <a:spcPts val="0"/>
              </a:spcAft>
            </a:pPr>
            <a:r>
              <a:rPr lang="nl-NL" sz="1800" dirty="0">
                <a:ea typeface="Calibri" panose="020F0502020204030204" pitchFamily="34" charset="0"/>
              </a:rPr>
              <a:t>VLABEL - Vlaamse Belastingdienst</a:t>
            </a:r>
          </a:p>
          <a:p>
            <a:pPr>
              <a:lnSpc>
                <a:spcPct val="100000"/>
              </a:lnSpc>
              <a:spcBef>
                <a:spcPts val="0"/>
              </a:spcBef>
              <a:spcAft>
                <a:spcPts val="0"/>
              </a:spcAft>
            </a:pPr>
            <a:r>
              <a:rPr lang="nl-NL" sz="1800" dirty="0">
                <a:ea typeface="Calibri" panose="020F0502020204030204" pitchFamily="34" charset="0"/>
              </a:rPr>
              <a:t>VSB - Vlaamse sociale bescherming</a:t>
            </a:r>
            <a:endParaRPr lang="en-BE" sz="1800" dirty="0">
              <a:ea typeface="Calibri" panose="020F0502020204030204" pitchFamily="34" charset="0"/>
            </a:endParaRPr>
          </a:p>
          <a:p>
            <a:pPr>
              <a:lnSpc>
                <a:spcPct val="100000"/>
              </a:lnSpc>
              <a:spcBef>
                <a:spcPts val="0"/>
              </a:spcBef>
              <a:spcAft>
                <a:spcPts val="0"/>
              </a:spcAft>
            </a:pPr>
            <a:r>
              <a:rPr lang="nl-BE" sz="1800" dirty="0">
                <a:ea typeface="Calibri" panose="020F0502020204030204" pitchFamily="34" charset="0"/>
              </a:rPr>
              <a:t>VVSG - Vereniging van Vlaamse Steden en Gemeenten</a:t>
            </a:r>
            <a:endParaRPr lang="en-BE" sz="1800" dirty="0">
              <a:ea typeface="Calibri" panose="020F0502020204030204" pitchFamily="34" charset="0"/>
            </a:endParaRPr>
          </a:p>
          <a:p>
            <a:pPr>
              <a:lnSpc>
                <a:spcPct val="100000"/>
              </a:lnSpc>
              <a:spcBef>
                <a:spcPts val="0"/>
              </a:spcBef>
              <a:spcAft>
                <a:spcPts val="0"/>
              </a:spcAft>
            </a:pPr>
            <a:r>
              <a:rPr lang="nl-BE" sz="1800" dirty="0">
                <a:ea typeface="Calibri" panose="020F0502020204030204" pitchFamily="34" charset="0"/>
              </a:rPr>
              <a:t>WEWIS - Departement Werk, Economie, Wetenschap, Innovatie en Sociale Economie  </a:t>
            </a:r>
            <a:endParaRPr lang="nl-NL" sz="1800" dirty="0">
              <a:ea typeface="Calibri" panose="020F0502020204030204" pitchFamily="34" charset="0"/>
            </a:endParaRPr>
          </a:p>
          <a:p>
            <a:endParaRPr lang="nl-BE" dirty="0"/>
          </a:p>
        </p:txBody>
      </p:sp>
      <p:sp>
        <p:nvSpPr>
          <p:cNvPr id="4" name="Espace réservé du numéro de diapositive 3">
            <a:extLst>
              <a:ext uri="{FF2B5EF4-FFF2-40B4-BE49-F238E27FC236}">
                <a16:creationId xmlns:a16="http://schemas.microsoft.com/office/drawing/2014/main" id="{36B968C9-3D55-4821-8EC6-80A1E3760C2F}"/>
              </a:ext>
            </a:extLst>
          </p:cNvPr>
          <p:cNvSpPr>
            <a:spLocks noGrp="1"/>
          </p:cNvSpPr>
          <p:nvPr>
            <p:ph type="sldNum" sz="quarter" idx="12"/>
          </p:nvPr>
        </p:nvSpPr>
        <p:spPr/>
        <p:txBody>
          <a:bodyPr/>
          <a:lstStyle/>
          <a:p>
            <a:fld id="{4ABFC991-18F6-485A-BE0B-9061B9D5CD41}" type="slidenum">
              <a:rPr lang="en-US" smtClean="0"/>
              <a:pPr/>
              <a:t>78</a:t>
            </a:fld>
            <a:endParaRPr lang="en-US" dirty="0"/>
          </a:p>
        </p:txBody>
      </p:sp>
    </p:spTree>
    <p:extLst>
      <p:ext uri="{BB962C8B-B14F-4D97-AF65-F5344CB8AC3E}">
        <p14:creationId xmlns:p14="http://schemas.microsoft.com/office/powerpoint/2010/main" val="3712063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710381-D707-4BF2-BD94-F19A6CAC0BE2}"/>
              </a:ext>
            </a:extLst>
          </p:cNvPr>
          <p:cNvSpPr>
            <a:spLocks noGrp="1"/>
          </p:cNvSpPr>
          <p:nvPr>
            <p:ph type="title"/>
          </p:nvPr>
        </p:nvSpPr>
        <p:spPr/>
        <p:txBody>
          <a:bodyPr/>
          <a:lstStyle/>
          <a:p>
            <a:r>
              <a:rPr lang="nl-BE" dirty="0"/>
              <a:t>Filosofie</a:t>
            </a:r>
            <a:r>
              <a:rPr lang="en-BE" dirty="0"/>
              <a:t> </a:t>
            </a:r>
            <a:r>
              <a:rPr lang="nl-BE" dirty="0"/>
              <a:t>eGov3.0 – Gezin &amp; inkomen</a:t>
            </a:r>
          </a:p>
        </p:txBody>
      </p:sp>
      <p:sp>
        <p:nvSpPr>
          <p:cNvPr id="3" name="Espace réservé du contenu 2">
            <a:extLst>
              <a:ext uri="{FF2B5EF4-FFF2-40B4-BE49-F238E27FC236}">
                <a16:creationId xmlns:a16="http://schemas.microsoft.com/office/drawing/2014/main" id="{D58085E7-EEED-41C4-907D-3252AAD45DD3}"/>
              </a:ext>
            </a:extLst>
          </p:cNvPr>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BE" dirty="0"/>
              <a:t>d</a:t>
            </a:r>
            <a:r>
              <a:rPr lang="nl-BE" dirty="0"/>
              <a:t>e toegang tot de dienst wordt afgeschermd</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lang="nl-BE" sz="1600" dirty="0"/>
              <a:t>juridisch</a:t>
            </a:r>
            <a:r>
              <a:rPr lang="en-BE" sz="1600" dirty="0"/>
              <a:t> </a:t>
            </a:r>
            <a:r>
              <a:rPr lang="en-BE" sz="1600" dirty="0">
                <a:sym typeface="Wingdings" panose="05000000000000000000" pitchFamily="2" charset="2"/>
              </a:rPr>
              <a:t></a:t>
            </a:r>
            <a:r>
              <a:rPr lang="nl-BE" sz="1600" dirty="0"/>
              <a:t> beraadslaging van het Informatieveiligheidscomité</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lang="nl-BE" sz="1600" dirty="0"/>
              <a:t>operationeel</a:t>
            </a:r>
            <a:r>
              <a:rPr lang="en-BE" sz="1600" dirty="0">
                <a:sym typeface="Wingdings" panose="05000000000000000000" pitchFamily="2" charset="2"/>
              </a:rPr>
              <a:t> </a:t>
            </a:r>
            <a:r>
              <a:rPr lang="nl-BE" sz="1600" dirty="0"/>
              <a:t> voorafgaande integratie in het KSZ-personenrepertorium alvorens looncomponenten te kunnen betrekken</a:t>
            </a:r>
          </a:p>
          <a:p>
            <a:pPr>
              <a:lnSpc>
                <a:spcPct val="100000"/>
              </a:lnSpc>
              <a:defRPr/>
            </a:pPr>
            <a:r>
              <a:rPr lang="en-BE" dirty="0"/>
              <a:t>m</a:t>
            </a:r>
            <a:r>
              <a:rPr lang="nl-BE" dirty="0"/>
              <a:t>eerwaarde voor de burger</a:t>
            </a:r>
          </a:p>
          <a:p>
            <a:pPr marL="540000" lvl="1" indent="-180000">
              <a:lnSpc>
                <a:spcPct val="100000"/>
              </a:lnSpc>
              <a:buFont typeface="Calibri" panose="020F0502020204030204" pitchFamily="34" charset="0"/>
              <a:buChar char="-"/>
              <a:defRPr/>
            </a:pPr>
            <a:r>
              <a:rPr lang="nl-BE" sz="1600" dirty="0"/>
              <a:t>rechten worden van de eerste keer correct toegekend (“first time right”)</a:t>
            </a:r>
          </a:p>
          <a:p>
            <a:pPr marL="540000" lvl="1" indent="-180000">
              <a:lnSpc>
                <a:spcPct val="100000"/>
              </a:lnSpc>
              <a:buFont typeface="Calibri" panose="020F0502020204030204" pitchFamily="34" charset="0"/>
              <a:buChar char="-"/>
              <a:defRPr/>
            </a:pPr>
            <a:r>
              <a:rPr lang="nl-BE" sz="1600" dirty="0"/>
              <a:t>rechten worden sneller toegekend (“</a:t>
            </a:r>
            <a:r>
              <a:rPr lang="nl-BE" sz="1600" dirty="0" err="1"/>
              <a:t>nearly</a:t>
            </a:r>
            <a:r>
              <a:rPr lang="nl-BE" sz="1600" dirty="0"/>
              <a:t> real time”)</a:t>
            </a:r>
          </a:p>
          <a:p>
            <a:pPr marL="540000" lvl="1" indent="-180000">
              <a:lnSpc>
                <a:spcPct val="100000"/>
              </a:lnSpc>
              <a:buFont typeface="Calibri" panose="020F0502020204030204" pitchFamily="34" charset="0"/>
              <a:buChar char="-"/>
              <a:defRPr/>
            </a:pPr>
            <a:r>
              <a:rPr lang="nl-BE" sz="1600" dirty="0"/>
              <a:t>bevordert de verdere automatisering in het toekennen van rechten</a:t>
            </a:r>
          </a:p>
          <a:p>
            <a:pPr marL="540000" lvl="1" indent="-180000">
              <a:lnSpc>
                <a:spcPct val="100000"/>
              </a:lnSpc>
              <a:buFont typeface="Calibri" panose="020F0502020204030204" pitchFamily="34" charset="0"/>
              <a:buChar char="-"/>
              <a:defRPr/>
            </a:pPr>
            <a:r>
              <a:rPr lang="nl-BE" sz="1600" dirty="0"/>
              <a:t>vermijdt onnodige contacten met de burger</a:t>
            </a:r>
          </a:p>
          <a:p>
            <a:pPr marR="0" lvl="0" fontAlgn="auto">
              <a:lnSpc>
                <a:spcPct val="110000"/>
              </a:lnSpc>
              <a:spcAft>
                <a:spcPts val="0"/>
              </a:spcAft>
              <a:buClrTx/>
              <a:buSzTx/>
              <a:tabLst/>
              <a:defRPr/>
            </a:pPr>
            <a:r>
              <a:rPr lang="en-BE" dirty="0"/>
              <a:t>m</a:t>
            </a:r>
            <a:r>
              <a:rPr lang="nl-BE" dirty="0"/>
              <a:t>eerwaarde voor de instellingen</a:t>
            </a:r>
          </a:p>
          <a:p>
            <a:pPr marL="540000" marR="0" lvl="1" indent="-180000" algn="l" defTabSz="914400" rtl="0" eaLnBrk="1" fontAlgn="auto" latinLnBrk="0" hangingPunct="1">
              <a:lnSpc>
                <a:spcPct val="100000"/>
              </a:lnSpc>
              <a:spcBef>
                <a:spcPts val="500"/>
              </a:spcBef>
              <a:spcAft>
                <a:spcPts val="0"/>
              </a:spcAft>
              <a:buClrTx/>
              <a:buSzTx/>
              <a:buFont typeface="Calibri" panose="020F0502020204030204" pitchFamily="34" charset="0"/>
              <a:buChar char="-"/>
              <a:tabLst/>
              <a:defRPr/>
            </a:pPr>
            <a:r>
              <a:rPr lang="nl-BE" sz="1600" dirty="0"/>
              <a:t>kostenefficiënt</a:t>
            </a:r>
          </a:p>
          <a:p>
            <a:pPr marL="540000" lvl="1" indent="-180000">
              <a:lnSpc>
                <a:spcPct val="110000"/>
              </a:lnSpc>
              <a:buFont typeface="Calibri" panose="020F0502020204030204" pitchFamily="34" charset="0"/>
              <a:buChar char="-"/>
              <a:defRPr/>
            </a:pPr>
            <a:r>
              <a:rPr lang="nl-BE" sz="1600" dirty="0"/>
              <a:t>doen een beroep op één centrale en modulaire dienst</a:t>
            </a:r>
          </a:p>
          <a:p>
            <a:pPr marL="540000" lvl="1" indent="-180000">
              <a:lnSpc>
                <a:spcPct val="110000"/>
              </a:lnSpc>
              <a:buFont typeface="Calibri" panose="020F0502020204030204" pitchFamily="34" charset="0"/>
              <a:buChar char="-"/>
              <a:defRPr/>
            </a:pPr>
            <a:r>
              <a:rPr lang="nl-BE" sz="1600" dirty="0"/>
              <a:t>dienen niet elk afzonderlijk de logica te implementeren en te onderhouden</a:t>
            </a:r>
          </a:p>
          <a:p>
            <a:pPr marL="540000" lvl="1" indent="-180000">
              <a:lnSpc>
                <a:spcPct val="110000"/>
              </a:lnSpc>
              <a:buFont typeface="Calibri" panose="020F0502020204030204" pitchFamily="34" charset="0"/>
              <a:buChar char="-"/>
              <a:defRPr/>
            </a:pPr>
            <a:r>
              <a:rPr lang="nl-BE" sz="1600" dirty="0"/>
              <a:t>optimaliseren en automatiseren van beslissingsprocessen</a:t>
            </a:r>
          </a:p>
        </p:txBody>
      </p:sp>
      <p:sp>
        <p:nvSpPr>
          <p:cNvPr id="4" name="Espace réservé du numéro de diapositive 3">
            <a:extLst>
              <a:ext uri="{FF2B5EF4-FFF2-40B4-BE49-F238E27FC236}">
                <a16:creationId xmlns:a16="http://schemas.microsoft.com/office/drawing/2014/main" id="{8F07A3A1-FD95-4FC0-9ED8-2B70B30989C3}"/>
              </a:ext>
            </a:extLst>
          </p:cNvPr>
          <p:cNvSpPr>
            <a:spLocks noGrp="1"/>
          </p:cNvSpPr>
          <p:nvPr>
            <p:ph type="sldNum" sz="quarter" idx="12"/>
          </p:nvPr>
        </p:nvSpPr>
        <p:spPr/>
        <p:txBody>
          <a:bodyPr/>
          <a:lstStyle/>
          <a:p>
            <a:fld id="{4ABFC991-18F6-485A-BE0B-9061B9D5CD41}" type="slidenum">
              <a:rPr lang="en-US" smtClean="0"/>
              <a:pPr/>
              <a:t>8</a:t>
            </a:fld>
            <a:endParaRPr lang="en-US" dirty="0"/>
          </a:p>
        </p:txBody>
      </p:sp>
    </p:spTree>
    <p:extLst>
      <p:ext uri="{BB962C8B-B14F-4D97-AF65-F5344CB8AC3E}">
        <p14:creationId xmlns:p14="http://schemas.microsoft.com/office/powerpoint/2010/main" val="2742264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CA237D-1CC6-4AD2-B62B-A09A101CC5CF}"/>
              </a:ext>
            </a:extLst>
          </p:cNvPr>
          <p:cNvSpPr>
            <a:spLocks noGrp="1"/>
          </p:cNvSpPr>
          <p:nvPr>
            <p:ph type="title"/>
          </p:nvPr>
        </p:nvSpPr>
        <p:spPr/>
        <p:txBody>
          <a:bodyPr/>
          <a:lstStyle/>
          <a:p>
            <a:r>
              <a:rPr lang="nl-BE" dirty="0"/>
              <a:t>eGov3.0 – Burgermandaten</a:t>
            </a:r>
          </a:p>
        </p:txBody>
      </p:sp>
      <p:sp>
        <p:nvSpPr>
          <p:cNvPr id="3" name="Espace réservé du contenu 2">
            <a:extLst>
              <a:ext uri="{FF2B5EF4-FFF2-40B4-BE49-F238E27FC236}">
                <a16:creationId xmlns:a16="http://schemas.microsoft.com/office/drawing/2014/main" id="{A496F2CB-11FC-4DCB-A7E5-97B83426CE00}"/>
              </a:ext>
            </a:extLst>
          </p:cNvPr>
          <p:cNvSpPr>
            <a:spLocks noGrp="1"/>
          </p:cNvSpPr>
          <p:nvPr>
            <p:ph idx="1"/>
          </p:nvPr>
        </p:nvSpPr>
        <p:spPr/>
        <p:txBody>
          <a:bodyPr/>
          <a:lstStyle/>
          <a:p>
            <a:r>
              <a:rPr lang="nl-BE" dirty="0"/>
              <a:t>wat is een burgermandaat</a:t>
            </a:r>
          </a:p>
          <a:p>
            <a:pPr lvl="1"/>
            <a:r>
              <a:rPr lang="nl-BE" dirty="0"/>
              <a:t>een overeenkomst tussen een burger (mandaatgever) en een derde instantie (mandaathouder)</a:t>
            </a:r>
          </a:p>
          <a:p>
            <a:pPr lvl="1"/>
            <a:r>
              <a:rPr lang="nl-BE" dirty="0"/>
              <a:t>regelt de toegang tot en het verwerken van persoonsgegevens door de derde instantie over de burger</a:t>
            </a:r>
          </a:p>
          <a:p>
            <a:pPr lvl="1"/>
            <a:r>
              <a:rPr lang="nl-BE" dirty="0"/>
              <a:t>voor een welomschreven doeleinde</a:t>
            </a:r>
          </a:p>
          <a:p>
            <a:pPr lvl="1"/>
            <a:r>
              <a:rPr lang="nl-BE" dirty="0"/>
              <a:t>is beperkt in de tijd</a:t>
            </a:r>
          </a:p>
          <a:p>
            <a:pPr lvl="1"/>
            <a:r>
              <a:rPr lang="nl-BE" dirty="0"/>
              <a:t>kan ten allen tijde door de burger worden stopgezet</a:t>
            </a:r>
          </a:p>
          <a:p>
            <a:r>
              <a:rPr lang="nl-BE" dirty="0"/>
              <a:t>3 types van mandaten</a:t>
            </a:r>
          </a:p>
          <a:p>
            <a:pPr lvl="1"/>
            <a:r>
              <a:rPr lang="nl-NL" dirty="0"/>
              <a:t>type </a:t>
            </a:r>
            <a:r>
              <a:rPr lang="en-BE" dirty="0"/>
              <a:t>I =</a:t>
            </a:r>
            <a:r>
              <a:rPr lang="nl-NL" dirty="0"/>
              <a:t> gebruik van burgerdata van de ene entiteit door een andere entiteit binnen een wettelijk kader→ klassiek KSZ-model (beraadslaging, gebruik van personenrepertorium)</a:t>
            </a:r>
          </a:p>
          <a:p>
            <a:pPr lvl="1"/>
            <a:r>
              <a:rPr lang="nl-NL" dirty="0"/>
              <a:t>type </a:t>
            </a:r>
            <a:r>
              <a:rPr lang="en-BE" dirty="0"/>
              <a:t>II =</a:t>
            </a:r>
            <a:r>
              <a:rPr lang="nl-NL" dirty="0"/>
              <a:t> gebruik van burgerdata van de ene entiteit door een andere entiteit buiten een wettelijk kader</a:t>
            </a:r>
          </a:p>
          <a:p>
            <a:pPr lvl="1"/>
            <a:r>
              <a:rPr lang="nl-NL" dirty="0"/>
              <a:t>type </a:t>
            </a:r>
            <a:r>
              <a:rPr lang="en-BE" dirty="0"/>
              <a:t>III =</a:t>
            </a:r>
            <a:r>
              <a:rPr lang="nl-NL" dirty="0"/>
              <a:t> toegang door een andere </a:t>
            </a:r>
            <a:r>
              <a:rPr lang="en-BE" dirty="0"/>
              <a:t>burger </a:t>
            </a:r>
            <a:r>
              <a:rPr lang="nl-NL" dirty="0"/>
              <a:t>dan de burger zelf tot de toepassingen van de OISZ/overheid</a:t>
            </a:r>
          </a:p>
        </p:txBody>
      </p:sp>
      <p:sp>
        <p:nvSpPr>
          <p:cNvPr id="4" name="Espace réservé du numéro de diapositive 3">
            <a:extLst>
              <a:ext uri="{FF2B5EF4-FFF2-40B4-BE49-F238E27FC236}">
                <a16:creationId xmlns:a16="http://schemas.microsoft.com/office/drawing/2014/main" id="{A15F361B-DCBE-40DD-8A94-A661F8F542BA}"/>
              </a:ext>
            </a:extLst>
          </p:cNvPr>
          <p:cNvSpPr>
            <a:spLocks noGrp="1"/>
          </p:cNvSpPr>
          <p:nvPr>
            <p:ph type="sldNum" sz="quarter" idx="12"/>
          </p:nvPr>
        </p:nvSpPr>
        <p:spPr/>
        <p:txBody>
          <a:bodyPr/>
          <a:lstStyle/>
          <a:p>
            <a:fld id="{4ABFC991-18F6-485A-BE0B-9061B9D5CD41}" type="slidenum">
              <a:rPr lang="en-US" smtClean="0"/>
              <a:pPr/>
              <a:t>9</a:t>
            </a:fld>
            <a:endParaRPr lang="en-US" dirty="0"/>
          </a:p>
        </p:txBody>
      </p:sp>
    </p:spTree>
    <p:extLst>
      <p:ext uri="{BB962C8B-B14F-4D97-AF65-F5344CB8AC3E}">
        <p14:creationId xmlns:p14="http://schemas.microsoft.com/office/powerpoint/2010/main" val="15760272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98E03CA-087C-4C36-82EB-0F595D4FC557}" vid="{707FC223-5BB9-4BE7-A8F7-8CA48154022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PPT_model</Template>
  <TotalTime>2513</TotalTime>
  <Words>6757</Words>
  <Application>Microsoft Office PowerPoint</Application>
  <PresentationFormat>Grand écran</PresentationFormat>
  <Paragraphs>778</Paragraphs>
  <Slides>78</Slides>
  <Notes>21</Notes>
  <HiddenSlides>0</HiddenSlides>
  <MMClips>3</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78</vt:i4>
      </vt:variant>
    </vt:vector>
  </HeadingPairs>
  <TitlesOfParts>
    <vt:vector size="88" baseType="lpstr">
      <vt:lpstr>Microsoft JhengHei</vt:lpstr>
      <vt:lpstr>Microsoft JhengHei Light</vt:lpstr>
      <vt:lpstr>Aptos</vt:lpstr>
      <vt:lpstr>Arial</vt:lpstr>
      <vt:lpstr>Calibri</vt:lpstr>
      <vt:lpstr>Calibri Light</vt:lpstr>
      <vt:lpstr>Century Gothic</vt:lpstr>
      <vt:lpstr>Montserrat</vt:lpstr>
      <vt:lpstr>Wingdings</vt:lpstr>
      <vt:lpstr>Office Theme</vt:lpstr>
      <vt:lpstr>Présentation PowerPoint</vt:lpstr>
      <vt:lpstr>Présentation PowerPoint</vt:lpstr>
      <vt:lpstr>Une évolution permanente</vt:lpstr>
      <vt:lpstr>Nos valeurs</vt:lpstr>
      <vt:lpstr>Présentation PowerPoint</vt:lpstr>
      <vt:lpstr>Présentation PowerPoint</vt:lpstr>
      <vt:lpstr>Filosofie eGov3.0 – Gezin &amp; inkomen</vt:lpstr>
      <vt:lpstr>Filosofie eGov3.0 – Gezin &amp; inkomen</vt:lpstr>
      <vt:lpstr>eGov3.0 – Burgermandaten</vt:lpstr>
      <vt:lpstr>eGov3.0 – Burgermandaten</vt:lpstr>
      <vt:lpstr>eGov3.0 – Burgermandaten type III</vt:lpstr>
      <vt:lpstr>Présentation PowerPoint</vt:lpstr>
      <vt:lpstr>Prioriteiten</vt:lpstr>
      <vt:lpstr>Prioriteiten - tendenzen</vt:lpstr>
      <vt:lpstr>Prioriteiten KSZ</vt:lpstr>
      <vt:lpstr>Hervorming werkloosheid – KSZ als architect</vt:lpstr>
      <vt:lpstr>Seizoensarbeiders – KSZ als architect</vt:lpstr>
      <vt:lpstr>Samenwerking met Vlaanderen </vt:lpstr>
      <vt:lpstr>Samenwerking met Vlaanderen </vt:lpstr>
      <vt:lpstr>Samenwerking met Brussels Gewest</vt:lpstr>
      <vt:lpstr>Samenwerking met Brussels Gewest</vt:lpstr>
      <vt:lpstr>Collaboration avec la Région wallonne</vt:lpstr>
      <vt:lpstr>Collaboration avec la Région wallonne</vt:lpstr>
      <vt:lpstr>Personnes en situation de handicap</vt:lpstr>
      <vt:lpstr>Personnes en situation de handicap</vt:lpstr>
      <vt:lpstr>OCMW’s</vt:lpstr>
      <vt:lpstr>OCMW’s</vt:lpstr>
      <vt:lpstr>Fraudebestrijding</vt:lpstr>
      <vt:lpstr>Fraudebestrijding</vt:lpstr>
      <vt:lpstr>Registres BCSS et Registre national (RN)</vt:lpstr>
      <vt:lpstr>Registres BCSS et Registre national (RN)</vt:lpstr>
      <vt:lpstr>eBox citoyen</vt:lpstr>
      <vt:lpstr>Carte isi+</vt:lpstr>
      <vt:lpstr>Carte isi+</vt:lpstr>
      <vt:lpstr>Présentation PowerPoint</vt:lpstr>
      <vt:lpstr>Cartes isi+ digitales</vt:lpstr>
      <vt:lpstr>Statuts sociaux harmonisés (SSH) - cadre</vt:lpstr>
      <vt:lpstr>SSH - utilisation DB / consultation online</vt:lpstr>
      <vt:lpstr>SSH - utilisation DB / consultation online</vt:lpstr>
      <vt:lpstr>Application MyBEnefits/MyGov.be</vt:lpstr>
      <vt:lpstr>Application MyBEnefits &gt; MyGov.be </vt:lpstr>
      <vt:lpstr>Présentation PowerPoint</vt:lpstr>
      <vt:lpstr>Application MyBEnefits &gt; MyGov.be </vt:lpstr>
      <vt:lpstr>MyGOV.be – portefeuille d’identité digital belge</vt:lpstr>
      <vt:lpstr>MyGOV.be – Documents</vt:lpstr>
      <vt:lpstr>Datawarehouse</vt:lpstr>
      <vt:lpstr>Datawarehouse</vt:lpstr>
      <vt:lpstr>Datawarehouse</vt:lpstr>
      <vt:lpstr>Portail sécurité sociale</vt:lpstr>
      <vt:lpstr>Présentation PowerPoint</vt:lpstr>
      <vt:lpstr>Présentation PowerPoint</vt:lpstr>
      <vt:lpstr>Verwachtingen</vt:lpstr>
      <vt:lpstr>Hoe aan de verwachtingen voldoen</vt:lpstr>
      <vt:lpstr>Hoe aan de verwachtingen voldoen</vt:lpstr>
      <vt:lpstr>Présentation PowerPoint</vt:lpstr>
      <vt:lpstr>Insérer demo ePRC</vt:lpstr>
      <vt:lpstr>Insérer demo eBox</vt:lpstr>
      <vt:lpstr>EDC en Europese parkeerkaart</vt:lpstr>
      <vt:lpstr>Présentation PowerPoint</vt:lpstr>
      <vt:lpstr>Services et support</vt:lpstr>
      <vt:lpstr>Cellule identification</vt:lpstr>
      <vt:lpstr>Gestion des programmes</vt:lpstr>
      <vt:lpstr>Présentation PowerPoint</vt:lpstr>
      <vt:lpstr>Infrastructure – G-cloud</vt:lpstr>
      <vt:lpstr>Infrastructure – G-cloud</vt:lpstr>
      <vt:lpstr>Présentation PowerPoint</vt:lpstr>
      <vt:lpstr>Gouvernance et cadre juridique</vt:lpstr>
      <vt:lpstr>Gegevensbescherming en informatieveiligheid</vt:lpstr>
      <vt:lpstr>Veiligheid - aandachtspunten</vt:lpstr>
      <vt:lpstr>eDU – Dossier unique</vt:lpstr>
      <vt:lpstr>IAP - Internet Access Protection</vt:lpstr>
      <vt:lpstr>Budget</vt:lpstr>
      <vt:lpstr>Evolution continue de TPC (Outil de Time Management)</vt:lpstr>
      <vt:lpstr>Certification des comptes par la Cour des Comptes</vt:lpstr>
      <vt:lpstr>Organisatiebeheersing</vt:lpstr>
      <vt:lpstr>Plan de personnel </vt:lpstr>
      <vt:lpstr>Abréviations</vt:lpstr>
      <vt:lpstr>Afkortingen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Leroy (KSZ-BCSS)</dc:creator>
  <cp:lastModifiedBy>Isabelle Leroy</cp:lastModifiedBy>
  <cp:revision>194</cp:revision>
  <dcterms:created xsi:type="dcterms:W3CDTF">2022-02-11T08:38:50Z</dcterms:created>
  <dcterms:modified xsi:type="dcterms:W3CDTF">2026-02-06T13:13:46Z</dcterms:modified>
</cp:coreProperties>
</file>